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601" r:id="rId2"/>
    <p:sldId id="602" r:id="rId3"/>
    <p:sldId id="265" r:id="rId4"/>
    <p:sldId id="256" r:id="rId5"/>
    <p:sldId id="266" r:id="rId6"/>
    <p:sldId id="297" r:id="rId7"/>
    <p:sldId id="261" r:id="rId8"/>
    <p:sldId id="278" r:id="rId9"/>
    <p:sldId id="258" r:id="rId10"/>
    <p:sldId id="351" r:id="rId11"/>
    <p:sldId id="352" r:id="rId12"/>
    <p:sldId id="336" r:id="rId13"/>
    <p:sldId id="538" r:id="rId14"/>
    <p:sldId id="353" r:id="rId15"/>
    <p:sldId id="540" r:id="rId16"/>
    <p:sldId id="338" r:id="rId17"/>
    <p:sldId id="570" r:id="rId18"/>
    <p:sldId id="342" r:id="rId19"/>
    <p:sldId id="343" r:id="rId20"/>
    <p:sldId id="279" r:id="rId21"/>
    <p:sldId id="449" r:id="rId22"/>
    <p:sldId id="448" r:id="rId23"/>
    <p:sldId id="450" r:id="rId24"/>
    <p:sldId id="451" r:id="rId25"/>
    <p:sldId id="452" r:id="rId26"/>
    <p:sldId id="453" r:id="rId27"/>
    <p:sldId id="454" r:id="rId28"/>
    <p:sldId id="335" r:id="rId29"/>
    <p:sldId id="551" r:id="rId30"/>
    <p:sldId id="455" r:id="rId31"/>
    <p:sldId id="392" r:id="rId32"/>
    <p:sldId id="393" r:id="rId33"/>
    <p:sldId id="394" r:id="rId34"/>
    <p:sldId id="395" r:id="rId35"/>
    <p:sldId id="396" r:id="rId36"/>
    <p:sldId id="397" r:id="rId37"/>
    <p:sldId id="603" r:id="rId38"/>
    <p:sldId id="398" r:id="rId39"/>
    <p:sldId id="399" r:id="rId40"/>
    <p:sldId id="464" r:id="rId41"/>
    <p:sldId id="571" r:id="rId42"/>
    <p:sldId id="401" r:id="rId43"/>
    <p:sldId id="402" r:id="rId44"/>
    <p:sldId id="403" r:id="rId45"/>
    <p:sldId id="582" r:id="rId46"/>
    <p:sldId id="404" r:id="rId47"/>
    <p:sldId id="405" r:id="rId48"/>
    <p:sldId id="406" r:id="rId49"/>
    <p:sldId id="407" r:id="rId50"/>
    <p:sldId id="465" r:id="rId51"/>
    <p:sldId id="552" r:id="rId52"/>
    <p:sldId id="554" r:id="rId53"/>
    <p:sldId id="409" r:id="rId54"/>
    <p:sldId id="410" r:id="rId55"/>
    <p:sldId id="501" r:id="rId56"/>
    <p:sldId id="499" r:id="rId57"/>
    <p:sldId id="502" r:id="rId58"/>
    <p:sldId id="414" r:id="rId59"/>
    <p:sldId id="503" r:id="rId60"/>
    <p:sldId id="418" r:id="rId61"/>
    <p:sldId id="568" r:id="rId62"/>
    <p:sldId id="569" r:id="rId63"/>
    <p:sldId id="529" r:id="rId64"/>
    <p:sldId id="592" r:id="rId65"/>
    <p:sldId id="593" r:id="rId66"/>
    <p:sldId id="594" r:id="rId67"/>
    <p:sldId id="595" r:id="rId68"/>
    <p:sldId id="596" r:id="rId69"/>
    <p:sldId id="573" r:id="rId70"/>
    <p:sldId id="561" r:id="rId71"/>
    <p:sldId id="530" r:id="rId72"/>
    <p:sldId id="548" r:id="rId73"/>
    <p:sldId id="597" r:id="rId74"/>
    <p:sldId id="533" r:id="rId75"/>
    <p:sldId id="574" r:id="rId76"/>
    <p:sldId id="562" r:id="rId77"/>
    <p:sldId id="430" r:id="rId78"/>
    <p:sldId id="565" r:id="rId79"/>
    <p:sldId id="563" r:id="rId80"/>
    <p:sldId id="566" r:id="rId81"/>
    <p:sldId id="567" r:id="rId82"/>
    <p:sldId id="564" r:id="rId83"/>
    <p:sldId id="433" r:id="rId84"/>
    <p:sldId id="457" r:id="rId85"/>
    <p:sldId id="306" r:id="rId86"/>
    <p:sldId id="456" r:id="rId87"/>
    <p:sldId id="330" r:id="rId88"/>
    <p:sldId id="331" r:id="rId89"/>
    <p:sldId id="541" r:id="rId90"/>
    <p:sldId id="542" r:id="rId91"/>
    <p:sldId id="617" r:id="rId92"/>
    <p:sldId id="616" r:id="rId93"/>
    <p:sldId id="610" r:id="rId94"/>
    <p:sldId id="543" r:id="rId95"/>
    <p:sldId id="544" r:id="rId96"/>
    <p:sldId id="618" r:id="rId97"/>
    <p:sldId id="611" r:id="rId98"/>
    <p:sldId id="612" r:id="rId99"/>
    <p:sldId id="545" r:id="rId100"/>
    <p:sldId id="327" r:id="rId101"/>
    <p:sldId id="478" r:id="rId102"/>
    <p:sldId id="482" r:id="rId103"/>
    <p:sldId id="480" r:id="rId104"/>
    <p:sldId id="546" r:id="rId105"/>
    <p:sldId id="547" r:id="rId106"/>
    <p:sldId id="472" r:id="rId107"/>
    <p:sldId id="445" r:id="rId108"/>
    <p:sldId id="375" r:id="rId109"/>
    <p:sldId id="442" r:id="rId110"/>
    <p:sldId id="443" r:id="rId111"/>
    <p:sldId id="444" r:id="rId112"/>
    <p:sldId id="458" r:id="rId113"/>
    <p:sldId id="572" r:id="rId114"/>
    <p:sldId id="588" r:id="rId115"/>
    <p:sldId id="486" r:id="rId116"/>
    <p:sldId id="577" r:id="rId117"/>
    <p:sldId id="591" r:id="rId118"/>
    <p:sldId id="578" r:id="rId119"/>
    <p:sldId id="579" r:id="rId120"/>
    <p:sldId id="584" r:id="rId121"/>
    <p:sldId id="586" r:id="rId122"/>
    <p:sldId id="589" r:id="rId123"/>
    <p:sldId id="583" r:id="rId124"/>
    <p:sldId id="614" r:id="rId125"/>
    <p:sldId id="615" r:id="rId126"/>
    <p:sldId id="598" r:id="rId127"/>
    <p:sldId id="590" r:id="rId128"/>
    <p:sldId id="345" r:id="rId129"/>
    <p:sldId id="580" r:id="rId130"/>
    <p:sldId id="608" r:id="rId131"/>
    <p:sldId id="606" r:id="rId132"/>
    <p:sldId id="607" r:id="rId133"/>
    <p:sldId id="609" r:id="rId134"/>
    <p:sldId id="619" r:id="rId135"/>
    <p:sldId id="587" r:id="rId136"/>
    <p:sldId id="581" r:id="rId137"/>
    <p:sldId id="447" r:id="rId138"/>
    <p:sldId id="387" r:id="rId139"/>
    <p:sldId id="385" r:id="rId140"/>
    <p:sldId id="599" r:id="rId141"/>
  </p:sldIdLst>
  <p:sldSz cx="9391650" cy="5403850"/>
  <p:notesSz cx="6858000" cy="9144000"/>
  <p:defaultTextStyle>
    <a:defPPr>
      <a:defRPr lang="zh-TW"/>
    </a:defPPr>
    <a:lvl1pPr marL="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10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1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2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3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4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5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6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7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39">
          <p15:clr>
            <a:srgbClr val="A4A3A4"/>
          </p15:clr>
        </p15:guide>
        <p15:guide id="2">
          <p15:clr>
            <a:srgbClr val="A4A3A4"/>
          </p15:clr>
        </p15:guide>
        <p15:guide id="3" orient="horz" pos="3269">
          <p15:clr>
            <a:srgbClr val="A4A3A4"/>
          </p15:clr>
        </p15:guide>
        <p15:guide id="4" pos="57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8A6"/>
    <a:srgbClr val="408002"/>
    <a:srgbClr val="E6E6E6"/>
    <a:srgbClr val="CCCCCC"/>
    <a:srgbClr val="000000"/>
    <a:srgbClr val="FFA52D"/>
    <a:srgbClr val="A3351A"/>
    <a:srgbClr val="FFD024"/>
    <a:srgbClr val="FFDA54"/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6" autoAdjust="0"/>
    <p:restoredTop sz="9204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272" y="60"/>
      </p:cViewPr>
      <p:guideLst>
        <p:guide orient="horz" pos="1839"/>
        <p:guide/>
        <p:guide orient="horz" pos="3269"/>
        <p:guide pos="5763"/>
      </p:guideLst>
    </p:cSldViewPr>
  </p:slideViewPr>
  <p:outlineViewPr>
    <p:cViewPr>
      <p:scale>
        <a:sx n="33" d="100"/>
        <a:sy n="33" d="100"/>
      </p:scale>
      <p:origin x="0" y="28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B0B1-26C3-9D4B-9662-AB456B70F01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BA8DB-2919-1445-82DE-93CF344C05D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823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c08a4bd99_2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5c08a4bd99_2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176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c08a4bd99_3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c08a4bd99_3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c08a4bd99_3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c08a4bd99_3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c08a4bd99_3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c08a4bd99_3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c08a4bd99_3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c08a4bd99_3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79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c08a4bd99_38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5c08a4bd99_3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c08a4bd99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</p:txBody>
      </p:sp>
      <p:sp>
        <p:nvSpPr>
          <p:cNvPr id="847" name="Google Shape;847;g5c08a4bd99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160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c08a4bd99_23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5c08a4bd99_2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c08a4bd99_2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5c08a4bd99_2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數據倉庫</a:t>
            </a:r>
            <a:r>
              <a:rPr kumimoji="1" lang="en-US" altLang="zh-TW" dirty="0"/>
              <a:t> hive</a:t>
            </a:r>
          </a:p>
          <a:p>
            <a:r>
              <a:rPr kumimoji="1" lang="zh-TW" altLang="en-US" dirty="0"/>
              <a:t>ＮＯＳＱＬ集時查詢服務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hbase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3309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c08a4bd99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c08a4bd99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08a4bd9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5c08a4bd9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c08a4bd99_2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5c08a4bd99_2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08a4bd9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x-none" dirty="0"/>
              <a:t>ZKFCfailovercontroller</a:t>
            </a:r>
            <a:r>
              <a:rPr lang="zh-TW" altLang="en-US" dirty="0"/>
              <a:t>是</a:t>
            </a:r>
            <a:r>
              <a:rPr lang="en-US" altLang="zh-TW" dirty="0" err="1"/>
              <a:t>zookeepeer</a:t>
            </a:r>
            <a:r>
              <a:rPr lang="zh-TW" altLang="en-US" dirty="0"/>
              <a:t>的</a:t>
            </a:r>
            <a:r>
              <a:rPr lang="en-US" altLang="zh-TW" dirty="0"/>
              <a:t>client</a:t>
            </a:r>
            <a:r>
              <a:rPr lang="zh-TW" altLang="en-US" dirty="0"/>
              <a:t>端</a:t>
            </a:r>
            <a:r>
              <a:rPr lang="en-US" altLang="zh-TW" dirty="0"/>
              <a:t> ,</a:t>
            </a:r>
            <a:r>
              <a:rPr lang="zh-TW" altLang="en-US" dirty="0"/>
              <a:t>當</a:t>
            </a:r>
            <a:r>
              <a:rPr lang="en-US" altLang="zh-TW" dirty="0"/>
              <a:t>nn1</a:t>
            </a:r>
            <a:r>
              <a:rPr lang="zh-TW" altLang="en-US" dirty="0"/>
              <a:t>死掉</a:t>
            </a:r>
            <a:r>
              <a:rPr lang="en-US" altLang="zh-TW" dirty="0"/>
              <a:t>,ZKFC</a:t>
            </a:r>
            <a:r>
              <a:rPr lang="zh-TW" altLang="en-US" dirty="0"/>
              <a:t>在</a:t>
            </a:r>
            <a:r>
              <a:rPr lang="en-US" altLang="zh-TW" dirty="0"/>
              <a:t>zookeeper</a:t>
            </a:r>
            <a:r>
              <a:rPr lang="zh-TW" altLang="en-US" dirty="0"/>
              <a:t>上的節點就會消失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而在</a:t>
            </a:r>
            <a:r>
              <a:rPr lang="en-US" altLang="zh-TW" dirty="0"/>
              <a:t>nn2</a:t>
            </a:r>
            <a:r>
              <a:rPr lang="zh-TW" altLang="en-US" dirty="0"/>
              <a:t>上的</a:t>
            </a:r>
            <a:r>
              <a:rPr lang="en-US" altLang="zh-TW" dirty="0"/>
              <a:t>ZKFC</a:t>
            </a:r>
            <a:r>
              <a:rPr lang="zh-TW" altLang="en-US" dirty="0"/>
              <a:t>就會監控到</a:t>
            </a:r>
            <a:r>
              <a:rPr lang="en-US" altLang="zh-TW" dirty="0"/>
              <a:t>zookeeper</a:t>
            </a:r>
            <a:r>
              <a:rPr lang="zh-TW" altLang="en-US" dirty="0"/>
              <a:t>上的文件結構發生改變</a:t>
            </a:r>
            <a:r>
              <a:rPr lang="en-US" altLang="zh-TW" dirty="0"/>
              <a:t>,</a:t>
            </a:r>
            <a:r>
              <a:rPr lang="en-US" altLang="zh-TW" baseline="0" dirty="0"/>
              <a:t> </a:t>
            </a:r>
            <a:r>
              <a:rPr lang="zh-TW" altLang="en-US" baseline="0" dirty="0"/>
              <a:t>並在</a:t>
            </a:r>
            <a:r>
              <a:rPr lang="en-US" altLang="zh-TW" baseline="0" dirty="0"/>
              <a:t>zookeeper</a:t>
            </a:r>
            <a:r>
              <a:rPr lang="zh-TW" altLang="en-US" baseline="0" dirty="0"/>
              <a:t>上創造節點</a:t>
            </a:r>
            <a:r>
              <a:rPr lang="en-US" altLang="zh-TW" baseline="0" dirty="0"/>
              <a:t>,nn2</a:t>
            </a:r>
            <a:r>
              <a:rPr lang="zh-TW" altLang="en-US" baseline="0" dirty="0"/>
              <a:t>啟動使集群正常運作</a:t>
            </a:r>
            <a:endParaRPr dirty="0"/>
          </a:p>
        </p:txBody>
      </p:sp>
      <p:sp>
        <p:nvSpPr>
          <p:cNvPr id="393" name="Google Shape;393;g5c08a4bd9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08a4bd9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J</a:t>
            </a:r>
            <a:r>
              <a:rPr lang="x-none" dirty="0"/>
              <a:t>ournalnodes</a:t>
            </a:r>
            <a:r>
              <a:rPr lang="zh-TW" altLang="en-US" dirty="0"/>
              <a:t>為</a:t>
            </a:r>
            <a:r>
              <a:rPr lang="en-US" altLang="zh-TW" dirty="0"/>
              <a:t>nn1</a:t>
            </a:r>
            <a:r>
              <a:rPr lang="zh-TW" altLang="en-US" dirty="0"/>
              <a:t>提供熱備份服務（使叢集能在正常運作下備份）</a:t>
            </a:r>
            <a:r>
              <a:rPr lang="en-US" altLang="zh-TW" dirty="0"/>
              <a:t> </a:t>
            </a:r>
            <a:r>
              <a:rPr lang="zh-TW" altLang="en-US" dirty="0"/>
              <a:t>而</a:t>
            </a:r>
            <a:r>
              <a:rPr lang="en-US" altLang="zh-TW" dirty="0"/>
              <a:t>standby </a:t>
            </a:r>
            <a:r>
              <a:rPr lang="en-US" altLang="zh-TW" dirty="0" err="1"/>
              <a:t>namenode</a:t>
            </a:r>
            <a:r>
              <a:rPr lang="en-US" altLang="zh-TW" dirty="0"/>
              <a:t> </a:t>
            </a:r>
            <a:r>
              <a:rPr lang="zh-TW" altLang="en-US" dirty="0"/>
              <a:t>亦會從</a:t>
            </a:r>
            <a:r>
              <a:rPr lang="en-US" altLang="zh-TW" dirty="0" err="1"/>
              <a:t>journalnode</a:t>
            </a:r>
            <a:r>
              <a:rPr lang="zh-TW" altLang="en-US" dirty="0"/>
              <a:t>同步更新資料</a:t>
            </a:r>
            <a:r>
              <a:rPr lang="en-US" altLang="zh-TW" dirty="0"/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如此當</a:t>
            </a:r>
            <a:r>
              <a:rPr lang="en-US" altLang="zh-TW" dirty="0"/>
              <a:t>nn1</a:t>
            </a:r>
            <a:r>
              <a:rPr lang="zh-TW" altLang="en-US" dirty="0"/>
              <a:t>意外死去</a:t>
            </a:r>
            <a:r>
              <a:rPr lang="en-US" altLang="zh-TW" dirty="0"/>
              <a:t>,nn2</a:t>
            </a:r>
            <a:r>
              <a:rPr lang="zh-TW" altLang="en-US" dirty="0"/>
              <a:t>便能及時上工</a:t>
            </a:r>
            <a:endParaRPr dirty="0"/>
          </a:p>
        </p:txBody>
      </p:sp>
      <p:sp>
        <p:nvSpPr>
          <p:cNvPr id="393" name="Google Shape;393;g5c08a4bd9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08a4bd9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5c08a4bd9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c08a4bd9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5c08a4bd9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9263" y="685800"/>
            <a:ext cx="59594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9149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c08a4bd99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5c08a4bd99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10012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BA8DB-2919-1445-82DE-93CF344C05DE}" type="slidenum">
              <a:rPr kumimoji="1" lang="zh-TW" altLang="en-US" smtClean="0"/>
              <a:t>136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963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c08a4bd99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5c08a4bd99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c08a4bd99_2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5c08a4bd99_2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c08a4bd99_3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5c08a4bd99_3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685800"/>
            <a:ext cx="595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04375" y="1678698"/>
            <a:ext cx="7982903" cy="1158325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408748" y="3062183"/>
            <a:ext cx="6574155" cy="13809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2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8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0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4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6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028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566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808946" y="216405"/>
            <a:ext cx="2113122" cy="4610785"/>
          </a:xfrm>
        </p:spPr>
        <p:txBody>
          <a:bodyPr vert="eaVert"/>
          <a:lstStyle/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9582" y="216405"/>
            <a:ext cx="6182836" cy="4610785"/>
          </a:xfrm>
        </p:spPr>
        <p:txBody>
          <a:bodyPr vert="eaVert"/>
          <a:lstStyle/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932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657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1877" y="3472474"/>
            <a:ext cx="7982903" cy="1073265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41877" y="2290383"/>
            <a:ext cx="7982903" cy="1182091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210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1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2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3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49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59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69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79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008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9585" y="1260901"/>
            <a:ext cx="4147979" cy="356629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74090" y="1260901"/>
            <a:ext cx="4147979" cy="356629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9583" y="1209612"/>
            <a:ext cx="4149611" cy="50410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2100" indent="0">
              <a:buNone/>
              <a:defRPr sz="1900" b="1"/>
            </a:lvl2pPr>
            <a:lvl3pPr marL="864199" indent="0">
              <a:buNone/>
              <a:defRPr sz="1700" b="1"/>
            </a:lvl3pPr>
            <a:lvl4pPr marL="1296299" indent="0">
              <a:buNone/>
              <a:defRPr sz="1500" b="1"/>
            </a:lvl4pPr>
            <a:lvl5pPr marL="1728399" indent="0">
              <a:buNone/>
              <a:defRPr sz="1500" b="1"/>
            </a:lvl5pPr>
            <a:lvl6pPr marL="2160499" indent="0">
              <a:buNone/>
              <a:defRPr sz="1500" b="1"/>
            </a:lvl6pPr>
            <a:lvl7pPr marL="2592598" indent="0">
              <a:buNone/>
              <a:defRPr sz="1500" b="1"/>
            </a:lvl7pPr>
            <a:lvl8pPr marL="3024698" indent="0">
              <a:buNone/>
              <a:defRPr sz="1500" b="1"/>
            </a:lvl8pPr>
            <a:lvl9pPr marL="3456798" indent="0">
              <a:buNone/>
              <a:defRPr sz="1500" b="1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9583" y="1713723"/>
            <a:ext cx="4149611" cy="311346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770830" y="1209612"/>
            <a:ext cx="4151240" cy="504109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2100" indent="0">
              <a:buNone/>
              <a:defRPr sz="1900" b="1"/>
            </a:lvl2pPr>
            <a:lvl3pPr marL="864199" indent="0">
              <a:buNone/>
              <a:defRPr sz="1700" b="1"/>
            </a:lvl3pPr>
            <a:lvl4pPr marL="1296299" indent="0">
              <a:buNone/>
              <a:defRPr sz="1500" b="1"/>
            </a:lvl4pPr>
            <a:lvl5pPr marL="1728399" indent="0">
              <a:buNone/>
              <a:defRPr sz="1500" b="1"/>
            </a:lvl5pPr>
            <a:lvl6pPr marL="2160499" indent="0">
              <a:buNone/>
              <a:defRPr sz="1500" b="1"/>
            </a:lvl6pPr>
            <a:lvl7pPr marL="2592598" indent="0">
              <a:buNone/>
              <a:defRPr sz="1500" b="1"/>
            </a:lvl7pPr>
            <a:lvl8pPr marL="3024698" indent="0">
              <a:buNone/>
              <a:defRPr sz="1500" b="1"/>
            </a:lvl8pPr>
            <a:lvl9pPr marL="3456798" indent="0">
              <a:buNone/>
              <a:defRPr sz="1500" b="1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70830" y="1713723"/>
            <a:ext cx="4151240" cy="311346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609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99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521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584" y="215153"/>
            <a:ext cx="3089788" cy="915652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71875" y="215155"/>
            <a:ext cx="5250193" cy="4612037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  <a:p>
            <a:pPr lvl="1"/>
            <a:r>
              <a:rPr kumimoji="1" lang="zh-TW" altLang="x-none"/>
              <a:t>第二層</a:t>
            </a:r>
          </a:p>
          <a:p>
            <a:pPr lvl="2"/>
            <a:r>
              <a:rPr kumimoji="1" lang="zh-TW" altLang="x-none"/>
              <a:t>第三層</a:t>
            </a:r>
          </a:p>
          <a:p>
            <a:pPr lvl="3"/>
            <a:r>
              <a:rPr kumimoji="1" lang="zh-TW" altLang="x-none"/>
              <a:t>第四層</a:t>
            </a:r>
          </a:p>
          <a:p>
            <a:pPr lvl="4"/>
            <a:r>
              <a:rPr kumimoji="1" lang="zh-TW" altLang="x-none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69584" y="1130806"/>
            <a:ext cx="3089788" cy="3696383"/>
          </a:xfrm>
        </p:spPr>
        <p:txBody>
          <a:bodyPr/>
          <a:lstStyle>
            <a:lvl1pPr marL="0" indent="0">
              <a:buNone/>
              <a:defRPr sz="1300"/>
            </a:lvl1pPr>
            <a:lvl2pPr marL="432100" indent="0">
              <a:buNone/>
              <a:defRPr sz="1100"/>
            </a:lvl2pPr>
            <a:lvl3pPr marL="864199" indent="0">
              <a:buNone/>
              <a:defRPr sz="900"/>
            </a:lvl3pPr>
            <a:lvl4pPr marL="1296299" indent="0">
              <a:buNone/>
              <a:defRPr sz="900"/>
            </a:lvl4pPr>
            <a:lvl5pPr marL="1728399" indent="0">
              <a:buNone/>
              <a:defRPr sz="900"/>
            </a:lvl5pPr>
            <a:lvl6pPr marL="2160499" indent="0">
              <a:buNone/>
              <a:defRPr sz="900"/>
            </a:lvl6pPr>
            <a:lvl7pPr marL="2592598" indent="0">
              <a:buNone/>
              <a:defRPr sz="900"/>
            </a:lvl7pPr>
            <a:lvl8pPr marL="3024698" indent="0">
              <a:buNone/>
              <a:defRPr sz="900"/>
            </a:lvl8pPr>
            <a:lvl9pPr marL="3456798" indent="0">
              <a:buNone/>
              <a:defRPr sz="9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955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0829" y="3782696"/>
            <a:ext cx="5634990" cy="44656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kumimoji="1" lang="zh-TW" altLang="x-none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840829" y="482845"/>
            <a:ext cx="5634990" cy="3242310"/>
          </a:xfrm>
        </p:spPr>
        <p:txBody>
          <a:bodyPr/>
          <a:lstStyle>
            <a:lvl1pPr marL="0" indent="0">
              <a:buNone/>
              <a:defRPr sz="3000"/>
            </a:lvl1pPr>
            <a:lvl2pPr marL="432100" indent="0">
              <a:buNone/>
              <a:defRPr sz="2600"/>
            </a:lvl2pPr>
            <a:lvl3pPr marL="864199" indent="0">
              <a:buNone/>
              <a:defRPr sz="2300"/>
            </a:lvl3pPr>
            <a:lvl4pPr marL="1296299" indent="0">
              <a:buNone/>
              <a:defRPr sz="1900"/>
            </a:lvl4pPr>
            <a:lvl5pPr marL="1728399" indent="0">
              <a:buNone/>
              <a:defRPr sz="1900"/>
            </a:lvl5pPr>
            <a:lvl6pPr marL="2160499" indent="0">
              <a:buNone/>
              <a:defRPr sz="1900"/>
            </a:lvl6pPr>
            <a:lvl7pPr marL="2592598" indent="0">
              <a:buNone/>
              <a:defRPr sz="1900"/>
            </a:lvl7pPr>
            <a:lvl8pPr marL="3024698" indent="0">
              <a:buNone/>
              <a:defRPr sz="1900"/>
            </a:lvl8pPr>
            <a:lvl9pPr marL="3456798" indent="0">
              <a:buNone/>
              <a:defRPr sz="19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840829" y="4229264"/>
            <a:ext cx="5634990" cy="634202"/>
          </a:xfrm>
        </p:spPr>
        <p:txBody>
          <a:bodyPr/>
          <a:lstStyle>
            <a:lvl1pPr marL="0" indent="0">
              <a:buNone/>
              <a:defRPr sz="1300"/>
            </a:lvl1pPr>
            <a:lvl2pPr marL="432100" indent="0">
              <a:buNone/>
              <a:defRPr sz="1100"/>
            </a:lvl2pPr>
            <a:lvl3pPr marL="864199" indent="0">
              <a:buNone/>
              <a:defRPr sz="900"/>
            </a:lvl3pPr>
            <a:lvl4pPr marL="1296299" indent="0">
              <a:buNone/>
              <a:defRPr sz="900"/>
            </a:lvl4pPr>
            <a:lvl5pPr marL="1728399" indent="0">
              <a:buNone/>
              <a:defRPr sz="900"/>
            </a:lvl5pPr>
            <a:lvl6pPr marL="2160499" indent="0">
              <a:buNone/>
              <a:defRPr sz="900"/>
            </a:lvl6pPr>
            <a:lvl7pPr marL="2592598" indent="0">
              <a:buNone/>
              <a:defRPr sz="900"/>
            </a:lvl7pPr>
            <a:lvl8pPr marL="3024698" indent="0">
              <a:buNone/>
              <a:defRPr sz="900"/>
            </a:lvl8pPr>
            <a:lvl9pPr marL="3456798" indent="0">
              <a:buNone/>
              <a:defRPr sz="900"/>
            </a:lvl9pPr>
          </a:lstStyle>
          <a:p>
            <a:pPr lvl="0"/>
            <a:r>
              <a:rPr kumimoji="1" lang="zh-TW" altLang="x-none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675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69585" y="216406"/>
            <a:ext cx="8452485" cy="900642"/>
          </a:xfrm>
          <a:prstGeom prst="rect">
            <a:avLst/>
          </a:prstGeom>
        </p:spPr>
        <p:txBody>
          <a:bodyPr vert="horz" lIns="86420" tIns="43210" rIns="86420" bIns="4321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9585" y="1260901"/>
            <a:ext cx="8452485" cy="3566291"/>
          </a:xfrm>
          <a:prstGeom prst="rect">
            <a:avLst/>
          </a:prstGeom>
        </p:spPr>
        <p:txBody>
          <a:bodyPr vert="horz" lIns="86420" tIns="43210" rIns="86420" bIns="4321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69583" y="5008569"/>
            <a:ext cx="2191385" cy="287705"/>
          </a:xfrm>
          <a:prstGeom prst="rect">
            <a:avLst/>
          </a:prstGeom>
        </p:spPr>
        <p:txBody>
          <a:bodyPr vert="horz" lIns="86420" tIns="43210" rIns="86420" bIns="4321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AFB9-5E43-E64A-B5D7-DF16F421A6C0}" type="datetimeFigureOut">
              <a:rPr kumimoji="1" lang="zh-TW" altLang="en-US" smtClean="0"/>
              <a:t>2019/6/25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208814" y="5008569"/>
            <a:ext cx="2974023" cy="287705"/>
          </a:xfrm>
          <a:prstGeom prst="rect">
            <a:avLst/>
          </a:prstGeom>
        </p:spPr>
        <p:txBody>
          <a:bodyPr vert="horz" lIns="86420" tIns="43210" rIns="86420" bIns="4321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730683" y="5008569"/>
            <a:ext cx="2191385" cy="287705"/>
          </a:xfrm>
          <a:prstGeom prst="rect">
            <a:avLst/>
          </a:prstGeom>
        </p:spPr>
        <p:txBody>
          <a:bodyPr vert="horz" lIns="86420" tIns="43210" rIns="86420" bIns="4321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BA5E-7ADC-1541-96D2-975BB62C13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13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microsoft.com/office/2007/relationships/hdphoto" Target="../media/hdphoto6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7.jp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2.png"/><Relationship Id="rId5" Type="http://schemas.openxmlformats.org/officeDocument/2006/relationships/image" Target="../media/image97.png"/><Relationship Id="rId10" Type="http://schemas.openxmlformats.org/officeDocument/2006/relationships/image" Target="../media/image101.png"/><Relationship Id="rId4" Type="http://schemas.openxmlformats.org/officeDocument/2006/relationships/image" Target="../media/image96.png"/><Relationship Id="rId9" Type="http://schemas.openxmlformats.org/officeDocument/2006/relationships/image" Target="../media/image7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9.jpg"/><Relationship Id="rId7" Type="http://schemas.openxmlformats.org/officeDocument/2006/relationships/image" Target="../media/image9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9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openxmlformats.org/officeDocument/2006/relationships/image" Target="../media/image95.png"/><Relationship Id="rId15" Type="http://schemas.microsoft.com/office/2007/relationships/hdphoto" Target="../media/hdphoto7.wdp"/><Relationship Id="rId10" Type="http://schemas.openxmlformats.org/officeDocument/2006/relationships/image" Target="../media/image101.png"/><Relationship Id="rId4" Type="http://schemas.openxmlformats.org/officeDocument/2006/relationships/image" Target="../media/image99.jpg"/><Relationship Id="rId9" Type="http://schemas.openxmlformats.org/officeDocument/2006/relationships/image" Target="../media/image7.jpg"/><Relationship Id="rId14" Type="http://schemas.openxmlformats.org/officeDocument/2006/relationships/image" Target="../media/image10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9.jpg"/><Relationship Id="rId7" Type="http://schemas.openxmlformats.org/officeDocument/2006/relationships/image" Target="../media/image9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7.jp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jpg"/><Relationship Id="rId10" Type="http://schemas.openxmlformats.org/officeDocument/2006/relationships/image" Target="../media/image22.png"/><Relationship Id="rId4" Type="http://schemas.openxmlformats.org/officeDocument/2006/relationships/image" Target="../media/image17.jpg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jp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1138865"/>
            <a:ext cx="2540200" cy="1623172"/>
          </a:xfrm>
          <a:prstGeom prst="rect">
            <a:avLst/>
          </a:prstGeom>
          <a:solidFill>
            <a:srgbClr val="FFD024">
              <a:alpha val="21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1104611" y="1974954"/>
            <a:ext cx="664797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Heiti TC Light"/>
                <a:ea typeface="Heiti TC Light"/>
                <a:cs typeface="Heiti TC Light"/>
              </a:rPr>
              <a:t>第十屆巨量資料分析就業養成班</a:t>
            </a:r>
            <a:endParaRPr lang="en-US" altLang="zh-TW" sz="3600" b="1" dirty="0"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lang="en-US" altLang="zh-TW" sz="3200" dirty="0">
                <a:latin typeface="Heiti TC Light"/>
                <a:ea typeface="Heiti TC Light"/>
                <a:cs typeface="Heiti TC Light"/>
              </a:rPr>
              <a:t>BDSE10</a:t>
            </a:r>
          </a:p>
        </p:txBody>
      </p:sp>
      <p:sp>
        <p:nvSpPr>
          <p:cNvPr id="3" name="矩形 2"/>
          <p:cNvSpPr/>
          <p:nvPr/>
        </p:nvSpPr>
        <p:spPr>
          <a:xfrm>
            <a:off x="2966113" y="3353302"/>
            <a:ext cx="305724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b="1" dirty="0">
                <a:latin typeface="Heiti TC Light"/>
                <a:ea typeface="Heiti TC Light"/>
                <a:cs typeface="Heiti TC Light"/>
              </a:rPr>
              <a:t>專題發表展示會</a:t>
            </a:r>
          </a:p>
        </p:txBody>
      </p:sp>
      <p:sp>
        <p:nvSpPr>
          <p:cNvPr id="4" name="矩形 3"/>
          <p:cNvSpPr/>
          <p:nvPr/>
        </p:nvSpPr>
        <p:spPr>
          <a:xfrm>
            <a:off x="-202774" y="1006611"/>
            <a:ext cx="2860184" cy="1854069"/>
          </a:xfrm>
          <a:prstGeom prst="rect">
            <a:avLst/>
          </a:prstGeom>
          <a:noFill/>
          <a:ln w="12700" cmpd="sng">
            <a:solidFill>
              <a:srgbClr val="FFD0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391650" cy="213433"/>
          </a:xfrm>
          <a:prstGeom prst="rect">
            <a:avLst/>
          </a:prstGeom>
          <a:solidFill>
            <a:schemeClr val="tx1"/>
          </a:solidFill>
          <a:ln>
            <a:solidFill>
              <a:srgbClr val="FEC91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0" y="5190417"/>
            <a:ext cx="9391650" cy="2134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34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1960261" y="2999073"/>
            <a:ext cx="1790299" cy="1791395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832753" y="2845906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686662" y="805323"/>
            <a:ext cx="1790299" cy="1791395"/>
          </a:xfrm>
          <a:prstGeom prst="ellipse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等腰三角形 2"/>
          <p:cNvSpPr/>
          <p:nvPr/>
        </p:nvSpPr>
        <p:spPr>
          <a:xfrm>
            <a:off x="2881671" y="1605975"/>
            <a:ext cx="3781488" cy="2288796"/>
          </a:xfrm>
          <a:prstGeom prst="triangle">
            <a:avLst>
              <a:gd name="adj" fmla="val 45707"/>
            </a:avLst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738202" y="3007572"/>
            <a:ext cx="1790299" cy="1791395"/>
          </a:xfrm>
          <a:prstGeom prst="ellipse">
            <a:avLst/>
          </a:prstGeom>
          <a:solidFill>
            <a:srgbClr val="4968A6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799" y="319184"/>
            <a:ext cx="1191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02  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核心能力 </a:t>
            </a:r>
          </a:p>
        </p:txBody>
      </p:sp>
      <p:cxnSp>
        <p:nvCxnSpPr>
          <p:cNvPr id="14" name="直線接點 1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238936" y="4358109"/>
            <a:ext cx="1846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564212" y="651973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610694" y="2854405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750560" y="1427465"/>
            <a:ext cx="1726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Ambari</a:t>
            </a:r>
            <a:r>
              <a:rPr lang="en-US" altLang="zh-CHT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Ansible</a:t>
            </a:r>
            <a:endParaRPr lang="en-US" altLang="zh-CHT" sz="16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自動化大數據</a:t>
            </a:r>
            <a:br>
              <a:rPr lang="en-US" altLang="zh-TW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zh-CHT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22" name="矩形 21"/>
          <p:cNvSpPr/>
          <p:nvPr/>
        </p:nvSpPr>
        <p:spPr>
          <a:xfrm>
            <a:off x="5748527" y="3546214"/>
            <a:ext cx="1779974" cy="69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lang="en-US" altLang="zh-CHT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CHT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   </a:t>
            </a:r>
          </a:p>
        </p:txBody>
      </p:sp>
      <p:sp>
        <p:nvSpPr>
          <p:cNvPr id="29" name="矩形 28"/>
          <p:cNvSpPr/>
          <p:nvPr/>
        </p:nvSpPr>
        <p:spPr>
          <a:xfrm>
            <a:off x="2327673" y="3742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文</a:t>
            </a:r>
            <a:r>
              <a:rPr lang="zh-TW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本分析</a:t>
            </a:r>
            <a:endParaRPr lang="zh-CHT" altLang="en-US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2977895-B440-4A0C-8E64-E9574D439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27"/>
          <a:stretch/>
        </p:blipFill>
        <p:spPr>
          <a:xfrm>
            <a:off x="598314" y="3321179"/>
            <a:ext cx="1033488" cy="117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11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9" y="2451264"/>
            <a:ext cx="4139998" cy="3111941"/>
          </a:xfrm>
          <a:prstGeom prst="rect">
            <a:avLst/>
          </a:prstGeom>
        </p:spPr>
      </p:pic>
      <p:pic>
        <p:nvPicPr>
          <p:cNvPr id="5" name="圖片 4" descr="hadoop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7" y="3820243"/>
            <a:ext cx="2074888" cy="10067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4297" y="2363798"/>
            <a:ext cx="231177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叢</a:t>
            </a:r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集</a:t>
            </a:r>
            <a:r>
              <a:rPr lang="zh-CHT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自動化搭建</a:t>
            </a:r>
            <a:r>
              <a:rPr lang="en-US" altLang="zh-CHT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&amp;</a:t>
            </a:r>
            <a:r>
              <a:rPr lang="zh-CHT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監控</a:t>
            </a:r>
            <a:endParaRPr lang="zh-TW" altLang="en-US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" name="直線接點 6"/>
          <p:cNvCxnSpPr/>
          <p:nvPr/>
        </p:nvCxnSpPr>
        <p:spPr>
          <a:xfrm flipH="1">
            <a:off x="334782" y="2768925"/>
            <a:ext cx="2179819" cy="0"/>
          </a:xfrm>
          <a:prstGeom prst="line">
            <a:avLst/>
          </a:prstGeom>
          <a:ln>
            <a:solidFill>
              <a:srgbClr val="4968A6"/>
            </a:solidFill>
            <a:headEnd type="none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maxresdefaul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15902" y="1401239"/>
            <a:ext cx="2707890" cy="1002571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473147" y="2760297"/>
            <a:ext cx="409534" cy="287278"/>
          </a:xfrm>
          <a:prstGeom prst="line">
            <a:avLst/>
          </a:prstGeom>
          <a:ln>
            <a:solidFill>
              <a:srgbClr val="4968A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3" name="圖片 42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45" name="矩形 44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96395" y="1580155"/>
            <a:ext cx="3872875" cy="730347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圖形化介面安裝、配置叢集</a:t>
            </a:r>
          </a:p>
          <a:p>
            <a:pPr fontAlgn="base">
              <a:lnSpc>
                <a:spcPct val="12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動態更新、升級、修改叢集功能及各節點配置</a:t>
            </a:r>
          </a:p>
          <a:p>
            <a:pPr fontAlgn="base">
              <a:lnSpc>
                <a:spcPct val="12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監控個節點狀態及資源使用</a:t>
            </a:r>
          </a:p>
        </p:txBody>
      </p:sp>
    </p:spTree>
    <p:extLst>
      <p:ext uri="{BB962C8B-B14F-4D97-AF65-F5344CB8AC3E}">
        <p14:creationId xmlns:p14="http://schemas.microsoft.com/office/powerpoint/2010/main" val="3568909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25" y="871820"/>
            <a:ext cx="5813140" cy="445859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9" name="圖片 18" descr="maxresdefault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89097" y="1322118"/>
            <a:ext cx="2707890" cy="100257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8926" y="2454070"/>
            <a:ext cx="3273700" cy="1098653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圖形化介面選擇欲安裝的專案及功能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依需求快速修改叢集配置及安裝套件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有升級需求時可以快速使用圖形化介面進行升級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79581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1" y="2051420"/>
            <a:ext cx="7414984" cy="326806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271607" y="988039"/>
            <a:ext cx="5262323" cy="840121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圖形化介面選擇欲安裝的套件及功能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依需求快速修改叢集配置及安裝套件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2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有升級需求時可以快速使用圖形化介面進行升級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1" name="圖片 20" descr="maxresdefaul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89097" y="878189"/>
            <a:ext cx="2707890" cy="10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987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3" y="1847850"/>
            <a:ext cx="6720271" cy="34529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14071" y="1027122"/>
            <a:ext cx="5685196" cy="621087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marL="285750" indent="-285750" fontAlgn="base">
              <a:lnSpc>
                <a:spcPct val="13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圖形化介面快速監控各節點及功能運行狀態、資源使用效率等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3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圖形介面操作快速啟動關閉節點功能</a:t>
            </a:r>
          </a:p>
        </p:txBody>
      </p:sp>
      <p:pic>
        <p:nvPicPr>
          <p:cNvPr id="19" name="圖片 18" descr="maxresdefaul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89097" y="878189"/>
            <a:ext cx="2707890" cy="10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685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45243" y="1021693"/>
            <a:ext cx="2400186" cy="502593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algn="ctr" fontAlgn="base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圖形化介面管理範例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NameNode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HA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6" name="矩形 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0" name="圖片 9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2" name="矩形 11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607D378-6F52-47C7-BBBF-AF8A42D97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745"/>
          <a:stretch/>
        </p:blipFill>
        <p:spPr>
          <a:xfrm>
            <a:off x="611395" y="1956198"/>
            <a:ext cx="8601016" cy="3447652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DF4468F-8469-4B3A-B0DE-56EACF566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128" y="1334544"/>
            <a:ext cx="1617614" cy="1973354"/>
          </a:xfrm>
          <a:prstGeom prst="rect">
            <a:avLst/>
          </a:prstGeom>
        </p:spPr>
      </p:pic>
      <p:pic>
        <p:nvPicPr>
          <p:cNvPr id="17" name="圖片 16" descr="maxresdefault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89097" y="878189"/>
            <a:ext cx="2707890" cy="1002571"/>
          </a:xfrm>
          <a:prstGeom prst="rect">
            <a:avLst/>
          </a:prstGeom>
        </p:spPr>
      </p:pic>
      <p:cxnSp>
        <p:nvCxnSpPr>
          <p:cNvPr id="18" name="直線接點 17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277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314071" y="1027122"/>
            <a:ext cx="5685196" cy="621087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marL="285750" indent="-285750" fontAlgn="base">
              <a:lnSpc>
                <a:spcPct val="13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圖形化介面快速監控各節點及功能運行狀態、資源使用效率等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 fontAlgn="base">
              <a:lnSpc>
                <a:spcPct val="130000"/>
              </a:lnSpc>
              <a:buFont typeface="Arial"/>
              <a:buChar char="•"/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圖形介面操作快速啟動關閉節點功能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74" y="1921588"/>
            <a:ext cx="7214789" cy="320300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8" name="圖片 17" descr="maxresdefaul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289097" y="878189"/>
            <a:ext cx="2707890" cy="10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39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1202311" y="1497630"/>
            <a:ext cx="993887" cy="101493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4" name="Google Shape;534;p60"/>
          <p:cNvSpPr/>
          <p:nvPr/>
        </p:nvSpPr>
        <p:spPr>
          <a:xfrm>
            <a:off x="3837050" y="2853879"/>
            <a:ext cx="1532322" cy="46228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192.168.35.85</a:t>
            </a:r>
          </a:p>
          <a:p>
            <a:r>
              <a:rPr lang="nb-NO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192.168.35.89</a:t>
            </a: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192.168.35.90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192.168.35.141</a:t>
            </a: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192.168.35.142</a:t>
            </a:r>
            <a:b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</a:br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192.168.35.146</a:t>
            </a:r>
          </a:p>
          <a:p>
            <a:pPr>
              <a:lnSpc>
                <a:spcPct val="90000"/>
              </a:lnSpc>
            </a:pPr>
            <a:endParaRPr lang="nb-NO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lnSpc>
                <a:spcPct val="90000"/>
              </a:lnSpc>
            </a:pPr>
            <a:endParaRPr lang="nb-NO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192.168.35.197</a:t>
            </a: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192.168.35.198</a:t>
            </a:r>
          </a:p>
          <a:p>
            <a:r>
              <a:rPr lang="en-US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192.168.35.199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r>
              <a:rPr lang="nb-NO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192.168.35.92</a:t>
            </a:r>
          </a:p>
          <a:p>
            <a:r>
              <a:rPr lang="nb-NO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192.168.35.93</a:t>
            </a:r>
          </a:p>
          <a:p>
            <a:r>
              <a:rPr lang="nb-NO" altLang="zh-TW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Arial"/>
              </a:rPr>
              <a:t>192.168.35.94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lnSpc>
                <a:spcPct val="90000"/>
              </a:lnSpc>
            </a:pPr>
            <a:endParaRPr lang="nb-NO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lnSpc>
                <a:spcPct val="90000"/>
              </a:lnSpc>
            </a:pPr>
            <a:endParaRPr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565" name="Google Shape;565;p60"/>
          <p:cNvSpPr/>
          <p:nvPr/>
        </p:nvSpPr>
        <p:spPr>
          <a:xfrm>
            <a:off x="6572861" y="2570962"/>
            <a:ext cx="1186022" cy="6253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CPU </a:t>
            </a:r>
          </a:p>
          <a:p>
            <a:pPr algn="ctr"/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24 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6" name="Google Shape;566;p60"/>
          <p:cNvSpPr/>
          <p:nvPr/>
        </p:nvSpPr>
        <p:spPr>
          <a:xfrm>
            <a:off x="6591519" y="1313227"/>
            <a:ext cx="1186021" cy="6253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記憶體</a:t>
            </a:r>
            <a:b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96 G 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7" name="Google Shape;567;p60"/>
          <p:cNvSpPr/>
          <p:nvPr/>
        </p:nvSpPr>
        <p:spPr>
          <a:xfrm>
            <a:off x="6634048" y="3746162"/>
            <a:ext cx="1018005" cy="6253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HDD </a:t>
            </a:r>
            <a:b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</a:b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 6T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568" name="Google Shape;568;p60"/>
          <p:cNvSpPr/>
          <p:nvPr/>
        </p:nvSpPr>
        <p:spPr>
          <a:xfrm>
            <a:off x="2074577" y="3089086"/>
            <a:ext cx="1186021" cy="6253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虛擬機</a:t>
            </a:r>
            <a:b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12 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台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71" name="Google Shape;57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725" y="3746162"/>
            <a:ext cx="693776" cy="62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7847" y="2496101"/>
            <a:ext cx="551733" cy="59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5804" y="1164110"/>
            <a:ext cx="761137" cy="64860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0"/>
          <p:cNvSpPr/>
          <p:nvPr/>
        </p:nvSpPr>
        <p:spPr>
          <a:xfrm>
            <a:off x="2196198" y="1845602"/>
            <a:ext cx="883639" cy="33561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主機  </a:t>
            </a:r>
            <a:b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4 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台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81" name="Google Shape;581;p60"/>
          <p:cNvPicPr preferRelativeResize="0"/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384213" y="1615064"/>
            <a:ext cx="631094" cy="810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3467" y="3091215"/>
            <a:ext cx="663592" cy="62319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0"/>
          <p:cNvSpPr/>
          <p:nvPr/>
        </p:nvSpPr>
        <p:spPr>
          <a:xfrm>
            <a:off x="3148387" y="1498185"/>
            <a:ext cx="742864" cy="32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趙上涵</a:t>
            </a: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林庭宇</a:t>
            </a: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薛正暐</a:t>
            </a: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r>
              <a:rPr lang="zh-TW" altLang="en-US" sz="1100" dirty="0">
                <a:solidFill>
                  <a:schemeClr val="bg1">
                    <a:lumMod val="65000"/>
                  </a:schemeClr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吳岱凌</a:t>
            </a:r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  <a:p>
            <a:pPr algn="ctr"/>
            <a:endParaRPr lang="zh-TW" altLang="en-US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endParaRPr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88" name="Google Shape;588;p60"/>
          <p:cNvSpPr/>
          <p:nvPr/>
        </p:nvSpPr>
        <p:spPr>
          <a:xfrm>
            <a:off x="2996987" y="3545752"/>
            <a:ext cx="742864" cy="32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endParaRPr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90" name="Google Shape;590;p60"/>
          <p:cNvSpPr/>
          <p:nvPr/>
        </p:nvSpPr>
        <p:spPr>
          <a:xfrm>
            <a:off x="2996987" y="2899859"/>
            <a:ext cx="742864" cy="32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endParaRPr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8" name="圖片 87" descr="manager (1)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9" name="文字方塊 8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90" name="矩形 89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矩形 9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Google Shape;550;p60"/>
          <p:cNvSpPr/>
          <p:nvPr/>
        </p:nvSpPr>
        <p:spPr>
          <a:xfrm>
            <a:off x="3517962" y="2269311"/>
            <a:ext cx="1518564" cy="462284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en-US" altLang="zh-TW"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lnSpc>
                <a:spcPct val="90000"/>
              </a:lnSpc>
            </a:pPr>
            <a:endParaRPr sz="1100" dirty="0">
              <a:solidFill>
                <a:schemeClr val="bg1">
                  <a:lumMod val="65000"/>
                </a:schemeClr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1212895" y="2908540"/>
            <a:ext cx="993887" cy="101493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5619378" y="990161"/>
            <a:ext cx="993887" cy="101493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5640161" y="2269311"/>
            <a:ext cx="993887" cy="101493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5632958" y="3539362"/>
            <a:ext cx="993887" cy="101493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5051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/>
          <p:nvPr/>
        </p:nvSpPr>
        <p:spPr>
          <a:xfrm>
            <a:off x="108226" y="3394860"/>
            <a:ext cx="9169961" cy="19884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2482129" y="4820790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397" name="Google Shape;397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2020067" y="4501584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4163614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399" name="Google Shape;399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3701551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/>
        </p:nvSpPr>
        <p:spPr>
          <a:xfrm>
            <a:off x="5873985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1" name="Google Shape;401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5411922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7555469" y="4863938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3" name="Google Shape;403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7093406" y="4544733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1659341" y="3474562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1730747" y="3979244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6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1268684" y="3660039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2714995" y="3558699"/>
            <a:ext cx="330398" cy="3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4117051" y="3494560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188457" y="3999243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10" name="Google Shape;410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3726394" y="3680037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6574761" y="3480185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6646166" y="3984867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13" name="Google Shape;413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6184104" y="3665662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/>
        </p:nvSpPr>
        <p:spPr>
          <a:xfrm>
            <a:off x="2968258" y="3512085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5159801" y="3570511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5413065" y="3523897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7645611" y="3550022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7898875" y="3503408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 rotWithShape="1">
          <a:blip r:embed="rId6">
            <a:alphaModFix/>
          </a:blip>
          <a:srcRect t="15607"/>
          <a:stretch/>
        </p:blipFill>
        <p:spPr>
          <a:xfrm>
            <a:off x="2526398" y="4402547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2798749" y="4358122"/>
            <a:ext cx="774146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266394" y="4296240"/>
            <a:ext cx="1002290" cy="4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Worker</a:t>
            </a:r>
            <a:endParaRPr sz="1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2864620" y="1726270"/>
            <a:ext cx="2300416" cy="1632670"/>
            <a:chOff x="2928255" y="1282856"/>
            <a:chExt cx="2715832" cy="1742484"/>
          </a:xfrm>
        </p:grpSpPr>
        <p:pic>
          <p:nvPicPr>
            <p:cNvPr id="447" name="Google Shape;447;p47" descr="ãhadoop logoãçåçæå°çµæ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45252" y="1282856"/>
              <a:ext cx="2226643" cy="1484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7"/>
            <p:cNvSpPr txBox="1"/>
            <p:nvPr/>
          </p:nvSpPr>
          <p:spPr>
            <a:xfrm>
              <a:off x="2928255" y="2576704"/>
              <a:ext cx="2715832" cy="44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zh-TW" sz="2100" b="1">
                  <a:solidFill>
                    <a:srgbClr val="0079BD"/>
                  </a:solidFill>
                  <a:latin typeface="Arial"/>
                  <a:ea typeface="Arial"/>
                  <a:cs typeface="Arial"/>
                  <a:sym typeface="Arial"/>
                </a:rPr>
                <a:t>Hadoop Cluster</a:t>
              </a:r>
              <a:endParaRPr sz="2100" b="1">
                <a:solidFill>
                  <a:srgbClr val="0079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422;p47"/>
          <p:cNvSpPr/>
          <p:nvPr/>
        </p:nvSpPr>
        <p:spPr>
          <a:xfrm>
            <a:off x="108227" y="1675011"/>
            <a:ext cx="2709006" cy="16726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23;p47"/>
          <p:cNvSpPr txBox="1"/>
          <p:nvPr/>
        </p:nvSpPr>
        <p:spPr>
          <a:xfrm>
            <a:off x="735418" y="1777216"/>
            <a:ext cx="1698137" cy="363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NameNode</a:t>
            </a:r>
            <a:endParaRPr sz="1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87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432202" y="2223089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8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1051539" y="2227346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9" name="Google Shape;430;p47"/>
          <p:cNvSpPr/>
          <p:nvPr/>
        </p:nvSpPr>
        <p:spPr>
          <a:xfrm>
            <a:off x="6478327" y="1701411"/>
            <a:ext cx="2805097" cy="16541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432;p47"/>
          <p:cNvSpPr txBox="1"/>
          <p:nvPr/>
        </p:nvSpPr>
        <p:spPr>
          <a:xfrm>
            <a:off x="7946379" y="2186359"/>
            <a:ext cx="1056679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1" name="Google Shape;433;p47"/>
          <p:cNvSpPr txBox="1"/>
          <p:nvPr/>
        </p:nvSpPr>
        <p:spPr>
          <a:xfrm>
            <a:off x="7946379" y="2657123"/>
            <a:ext cx="1057708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2" name="Google Shape;435;p47"/>
          <p:cNvSpPr txBox="1"/>
          <p:nvPr/>
        </p:nvSpPr>
        <p:spPr>
          <a:xfrm>
            <a:off x="6615792" y="1790008"/>
            <a:ext cx="2570036" cy="34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zh-TW" sz="16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ResourceManager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93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6731622" y="22094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4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7317369" y="22121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6" name="Google Shape;437;p47"/>
          <p:cNvSpPr txBox="1"/>
          <p:nvPr/>
        </p:nvSpPr>
        <p:spPr>
          <a:xfrm>
            <a:off x="1534136" y="1195981"/>
            <a:ext cx="1024035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97" name="Google Shape;438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4518" y="957952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8" name="Google Shape;439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93732" y="979947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9" name="Google Shape;440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3940" y="957951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0" name="Google Shape;441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59922" y="1009451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1" name="Google Shape;442;p47"/>
          <p:cNvSpPr txBox="1"/>
          <p:nvPr/>
        </p:nvSpPr>
        <p:spPr>
          <a:xfrm>
            <a:off x="5560024" y="1195981"/>
            <a:ext cx="1024035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2" name="Google Shape;443;p47"/>
          <p:cNvSpPr txBox="1"/>
          <p:nvPr/>
        </p:nvSpPr>
        <p:spPr>
          <a:xfrm>
            <a:off x="3497861" y="1195981"/>
            <a:ext cx="1060371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3" name="Google Shape;444;p47"/>
          <p:cNvSpPr txBox="1"/>
          <p:nvPr/>
        </p:nvSpPr>
        <p:spPr>
          <a:xfrm>
            <a:off x="7583843" y="1223161"/>
            <a:ext cx="1060371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4" name="Google Shape;445;p47"/>
          <p:cNvSpPr txBox="1"/>
          <p:nvPr/>
        </p:nvSpPr>
        <p:spPr>
          <a:xfrm>
            <a:off x="3854936" y="822425"/>
            <a:ext cx="1028414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Client</a:t>
            </a:r>
            <a:endParaRPr sz="1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95" name="Google Shape;436;p47"/>
          <p:cNvSpPr/>
          <p:nvPr/>
        </p:nvSpPr>
        <p:spPr>
          <a:xfrm>
            <a:off x="108225" y="866779"/>
            <a:ext cx="9169961" cy="7304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671" tIns="47322" rIns="94671" bIns="47322" anchor="ctr" anchorCtr="0">
            <a:noAutofit/>
          </a:bodyPr>
          <a:lstStyle/>
          <a:p>
            <a:pPr algn="ctr"/>
            <a:endParaRPr sz="1400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449;p47"/>
          <p:cNvSpPr txBox="1"/>
          <p:nvPr/>
        </p:nvSpPr>
        <p:spPr>
          <a:xfrm>
            <a:off x="4909143" y="2707570"/>
            <a:ext cx="1162111" cy="41227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TW" sz="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bdse198</a:t>
            </a:r>
            <a:endParaRPr sz="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zh-TW" sz="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192.168.35.198</a:t>
            </a:r>
            <a:endParaRPr sz="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6" name="圖片 105" descr="maxresdefault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5373363" y="1910988"/>
            <a:ext cx="1104964" cy="409103"/>
          </a:xfrm>
          <a:prstGeom prst="rect">
            <a:avLst/>
          </a:prstGeom>
        </p:spPr>
      </p:pic>
      <p:pic>
        <p:nvPicPr>
          <p:cNvPr id="107" name="Google Shape;452;p47" descr="ç¸éåç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50421" y="1905966"/>
            <a:ext cx="639279" cy="4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450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4175" y="2284372"/>
            <a:ext cx="471539" cy="4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文字方塊 79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1" name="直線接點 8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12" name="圖片 111" descr="manager (1)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13" name="文字方塊 1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14" name="矩形 1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Google Shape;429;p47"/>
          <p:cNvSpPr txBox="1"/>
          <p:nvPr/>
        </p:nvSpPr>
        <p:spPr>
          <a:xfrm>
            <a:off x="1617443" y="2434587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bdse92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192.168.35.92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70" name="Google Shape;428;p47"/>
          <p:cNvSpPr txBox="1"/>
          <p:nvPr/>
        </p:nvSpPr>
        <p:spPr>
          <a:xfrm>
            <a:off x="1620972" y="2226118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bdse85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192.168.35.85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71905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/>
          <p:nvPr/>
        </p:nvSpPr>
        <p:spPr>
          <a:xfrm>
            <a:off x="108226" y="3394860"/>
            <a:ext cx="9169961" cy="1988474"/>
          </a:xfrm>
          <a:prstGeom prst="roundRect">
            <a:avLst>
              <a:gd name="adj" fmla="val 16667"/>
            </a:avLst>
          </a:prstGeom>
          <a:solidFill>
            <a:srgbClr val="4968A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2482129" y="4820790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bdse89</a:t>
            </a:r>
            <a:endParaRPr sz="100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192.168.35.89</a:t>
            </a:r>
            <a:endParaRPr sz="100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397" name="Google Shape;397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2020067" y="4501584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/>
        </p:nvSpPr>
        <p:spPr>
          <a:xfrm>
            <a:off x="4163614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399" name="Google Shape;399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3701551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/>
        </p:nvSpPr>
        <p:spPr>
          <a:xfrm>
            <a:off x="5873985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1" name="Google Shape;401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5411922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7555469" y="4863938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bdse199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192.168.35.199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3" name="Google Shape;403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7093406" y="4544733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1659341" y="3474562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1730747" y="3979244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bdse90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192.168.35.90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06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1268684" y="3660039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2714995" y="3558699"/>
            <a:ext cx="330398" cy="3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4117051" y="3494560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7"/>
          <p:cNvSpPr txBox="1"/>
          <p:nvPr/>
        </p:nvSpPr>
        <p:spPr>
          <a:xfrm>
            <a:off x="4188457" y="3999243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10" name="Google Shape;410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3726394" y="3680037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 descr="ãzookeeper logoãçåçæå°çµæ"/>
          <p:cNvPicPr preferRelativeResize="0"/>
          <p:nvPr/>
        </p:nvPicPr>
        <p:blipFill rotWithShape="1">
          <a:blip r:embed="rId4">
            <a:alphaModFix/>
          </a:blip>
          <a:srcRect t="26813" b="25917"/>
          <a:stretch/>
        </p:blipFill>
        <p:spPr>
          <a:xfrm>
            <a:off x="6574761" y="3480185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6646166" y="3984867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13" name="Google Shape;413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6184104" y="3665662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/>
        </p:nvSpPr>
        <p:spPr>
          <a:xfrm>
            <a:off x="2968258" y="3512085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D29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5159801" y="3570511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5413065" y="3523897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D29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 rotWithShape="1">
          <a:blip r:embed="rId5">
            <a:alphaModFix/>
          </a:blip>
          <a:srcRect t="15607"/>
          <a:stretch/>
        </p:blipFill>
        <p:spPr>
          <a:xfrm>
            <a:off x="7645611" y="3550022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7898875" y="3503408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  <a:p>
            <a:pPr algn="ctr"/>
            <a:r>
              <a:rPr lang="en-US" altLang="zh-TW" sz="1000" b="1">
                <a:solidFill>
                  <a:srgbClr val="D29500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D295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 rotWithShape="1">
          <a:blip r:embed="rId6">
            <a:alphaModFix/>
          </a:blip>
          <a:srcRect t="15607"/>
          <a:stretch/>
        </p:blipFill>
        <p:spPr>
          <a:xfrm>
            <a:off x="2526398" y="4402547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2798749" y="4358122"/>
            <a:ext cx="774146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1D4999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  <a:p>
            <a:pPr algn="ctr"/>
            <a:r>
              <a:rPr lang="en-US" altLang="zh-TW" sz="1000" b="1">
                <a:solidFill>
                  <a:srgbClr val="1D4999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000" b="1">
              <a:solidFill>
                <a:srgbClr val="1D4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266394" y="4296240"/>
            <a:ext cx="1002290" cy="4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Arial"/>
              </a:rPr>
              <a:t>Worker</a:t>
            </a:r>
            <a:endParaRPr sz="1900" b="1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2864620" y="1726270"/>
            <a:ext cx="2300416" cy="1632670"/>
            <a:chOff x="2928255" y="1282856"/>
            <a:chExt cx="2715832" cy="1742484"/>
          </a:xfrm>
        </p:grpSpPr>
        <p:pic>
          <p:nvPicPr>
            <p:cNvPr id="447" name="Google Shape;447;p47" descr="ãhadoop logoãçåçæå°çµæ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45252" y="1282856"/>
              <a:ext cx="2226643" cy="1484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7"/>
            <p:cNvSpPr txBox="1"/>
            <p:nvPr/>
          </p:nvSpPr>
          <p:spPr>
            <a:xfrm>
              <a:off x="2928255" y="2576704"/>
              <a:ext cx="2715832" cy="44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zh-TW" sz="2100" b="1">
                  <a:solidFill>
                    <a:srgbClr val="0079BD"/>
                  </a:solidFill>
                  <a:latin typeface="Arial"/>
                  <a:ea typeface="Arial"/>
                  <a:cs typeface="Arial"/>
                  <a:sym typeface="Arial"/>
                </a:rPr>
                <a:t>Hadoop Cluster</a:t>
              </a:r>
              <a:endParaRPr sz="2100" b="1">
                <a:solidFill>
                  <a:srgbClr val="0079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422;p47"/>
          <p:cNvSpPr/>
          <p:nvPr/>
        </p:nvSpPr>
        <p:spPr>
          <a:xfrm>
            <a:off x="108227" y="1675011"/>
            <a:ext cx="2709006" cy="16726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23;p47"/>
          <p:cNvSpPr txBox="1"/>
          <p:nvPr/>
        </p:nvSpPr>
        <p:spPr>
          <a:xfrm>
            <a:off x="735418" y="1777216"/>
            <a:ext cx="1698137" cy="363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NameNode</a:t>
            </a:r>
            <a:endParaRPr sz="1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87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432202" y="2223089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8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1051539" y="2227346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9" name="Google Shape;430;p47"/>
          <p:cNvSpPr/>
          <p:nvPr/>
        </p:nvSpPr>
        <p:spPr>
          <a:xfrm>
            <a:off x="6478327" y="1701411"/>
            <a:ext cx="2805097" cy="16541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432;p47"/>
          <p:cNvSpPr txBox="1"/>
          <p:nvPr/>
        </p:nvSpPr>
        <p:spPr>
          <a:xfrm>
            <a:off x="7946379" y="2186359"/>
            <a:ext cx="1056679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1" name="Google Shape;433;p47"/>
          <p:cNvSpPr txBox="1"/>
          <p:nvPr/>
        </p:nvSpPr>
        <p:spPr>
          <a:xfrm>
            <a:off x="7946379" y="2657123"/>
            <a:ext cx="1057708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2" name="Google Shape;435;p47"/>
          <p:cNvSpPr txBox="1"/>
          <p:nvPr/>
        </p:nvSpPr>
        <p:spPr>
          <a:xfrm>
            <a:off x="6615792" y="1790008"/>
            <a:ext cx="2570036" cy="34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zh-TW" sz="16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ResourceManager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93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6731622" y="22094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4" name="Google Shape;406;p47" descr="Pc premium icon"/>
          <p:cNvPicPr preferRelativeResize="0"/>
          <p:nvPr/>
        </p:nvPicPr>
        <p:blipFill rotWithShape="1">
          <a:blip r:embed="rId3">
            <a:alphaModFix/>
          </a:blip>
          <a:srcRect l="16086" r="16150"/>
          <a:stretch/>
        </p:blipFill>
        <p:spPr>
          <a:xfrm>
            <a:off x="7317369" y="22121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6" name="Google Shape;437;p47"/>
          <p:cNvSpPr txBox="1"/>
          <p:nvPr/>
        </p:nvSpPr>
        <p:spPr>
          <a:xfrm>
            <a:off x="1534136" y="1195981"/>
            <a:ext cx="1024035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97" name="Google Shape;438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4518" y="957952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8" name="Google Shape;439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93732" y="979947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9" name="Google Shape;440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73940" y="957951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0" name="Google Shape;441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59922" y="1009451"/>
            <a:ext cx="659474" cy="67458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1" name="Google Shape;442;p47"/>
          <p:cNvSpPr txBox="1"/>
          <p:nvPr/>
        </p:nvSpPr>
        <p:spPr>
          <a:xfrm>
            <a:off x="5560024" y="1195981"/>
            <a:ext cx="1024035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2" name="Google Shape;443;p47"/>
          <p:cNvSpPr txBox="1"/>
          <p:nvPr/>
        </p:nvSpPr>
        <p:spPr>
          <a:xfrm>
            <a:off x="3497861" y="1195981"/>
            <a:ext cx="1060371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3" name="Google Shape;444;p47"/>
          <p:cNvSpPr txBox="1"/>
          <p:nvPr/>
        </p:nvSpPr>
        <p:spPr>
          <a:xfrm>
            <a:off x="7583843" y="1223161"/>
            <a:ext cx="1060371" cy="401292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4" name="Google Shape;445;p47"/>
          <p:cNvSpPr txBox="1"/>
          <p:nvPr/>
        </p:nvSpPr>
        <p:spPr>
          <a:xfrm>
            <a:off x="3854936" y="822425"/>
            <a:ext cx="1028414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Client</a:t>
            </a:r>
            <a:endParaRPr sz="1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95" name="Google Shape;436;p47"/>
          <p:cNvSpPr/>
          <p:nvPr/>
        </p:nvSpPr>
        <p:spPr>
          <a:xfrm>
            <a:off x="108225" y="866779"/>
            <a:ext cx="9169961" cy="7304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671" tIns="47322" rIns="94671" bIns="47322" anchor="ctr" anchorCtr="0">
            <a:noAutofit/>
          </a:bodyPr>
          <a:lstStyle/>
          <a:p>
            <a:pPr algn="ctr"/>
            <a:endParaRPr sz="1400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449;p47"/>
          <p:cNvSpPr txBox="1"/>
          <p:nvPr/>
        </p:nvSpPr>
        <p:spPr>
          <a:xfrm>
            <a:off x="4909143" y="2707570"/>
            <a:ext cx="1162111" cy="41227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6" name="圖片 105" descr="maxresdefault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5373363" y="1910988"/>
            <a:ext cx="1104964" cy="409103"/>
          </a:xfrm>
          <a:prstGeom prst="rect">
            <a:avLst/>
          </a:prstGeom>
        </p:spPr>
      </p:pic>
      <p:pic>
        <p:nvPicPr>
          <p:cNvPr id="107" name="Google Shape;452;p47" descr="ç¸éåç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50421" y="1905966"/>
            <a:ext cx="639279" cy="4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450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4175" y="2284372"/>
            <a:ext cx="471539" cy="4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文字方塊 108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110" name="矩形 10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14" name="圖片 113" descr="manager (1)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15" name="文字方塊 114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16" name="矩形 115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119" name="直線接點 11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Google Shape;429;p47"/>
          <p:cNvSpPr txBox="1"/>
          <p:nvPr/>
        </p:nvSpPr>
        <p:spPr>
          <a:xfrm>
            <a:off x="1617443" y="2434587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bdse92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192.168.35.92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70" name="Google Shape;428;p47"/>
          <p:cNvSpPr txBox="1"/>
          <p:nvPr/>
        </p:nvSpPr>
        <p:spPr>
          <a:xfrm>
            <a:off x="1620972" y="2226118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bdse85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192.168.35.85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717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395;p47"/>
          <p:cNvSpPr/>
          <p:nvPr/>
        </p:nvSpPr>
        <p:spPr>
          <a:xfrm>
            <a:off x="108226" y="3394860"/>
            <a:ext cx="9169961" cy="19884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7"/>
          <p:cNvSpPr/>
          <p:nvPr/>
        </p:nvSpPr>
        <p:spPr>
          <a:xfrm>
            <a:off x="108227" y="1675011"/>
            <a:ext cx="2709006" cy="1672610"/>
          </a:xfrm>
          <a:prstGeom prst="roundRect">
            <a:avLst>
              <a:gd name="adj" fmla="val 16667"/>
            </a:avLst>
          </a:prstGeom>
          <a:solidFill>
            <a:srgbClr val="4968A6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735418" y="1777216"/>
            <a:ext cx="1698137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800" b="1" dirty="0" err="1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Arial"/>
              </a:rPr>
              <a:t>NameNode</a:t>
            </a:r>
            <a:endParaRPr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1551179" y="2229977"/>
            <a:ext cx="1074546" cy="385871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2864620" y="1726270"/>
            <a:ext cx="2300416" cy="1632670"/>
            <a:chOff x="2928255" y="1282856"/>
            <a:chExt cx="2715832" cy="1742484"/>
          </a:xfrm>
        </p:grpSpPr>
        <p:pic>
          <p:nvPicPr>
            <p:cNvPr id="447" name="Google Shape;447;p47" descr="ãhadoop logoãçåçæå°çµæ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45252" y="1282856"/>
              <a:ext cx="2226643" cy="1484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7"/>
            <p:cNvSpPr txBox="1"/>
            <p:nvPr/>
          </p:nvSpPr>
          <p:spPr>
            <a:xfrm>
              <a:off x="2928255" y="2576704"/>
              <a:ext cx="2715832" cy="44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zh-TW" sz="2100" b="1">
                  <a:solidFill>
                    <a:srgbClr val="0079BD"/>
                  </a:solidFill>
                  <a:latin typeface="Arial"/>
                  <a:ea typeface="Arial"/>
                  <a:cs typeface="Arial"/>
                  <a:sym typeface="Arial"/>
                </a:rPr>
                <a:t>Hadoop Cluster</a:t>
              </a:r>
              <a:endParaRPr sz="2100" b="1">
                <a:solidFill>
                  <a:srgbClr val="0079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432202" y="2223089"/>
            <a:ext cx="532948" cy="90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1051539" y="2227346"/>
            <a:ext cx="532948" cy="90772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430;p47"/>
          <p:cNvSpPr/>
          <p:nvPr/>
        </p:nvSpPr>
        <p:spPr>
          <a:xfrm>
            <a:off x="6478327" y="1701411"/>
            <a:ext cx="2805097" cy="16541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432;p47"/>
          <p:cNvSpPr txBox="1"/>
          <p:nvPr/>
        </p:nvSpPr>
        <p:spPr>
          <a:xfrm>
            <a:off x="7946379" y="2186359"/>
            <a:ext cx="1056679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85" name="Google Shape;433;p47"/>
          <p:cNvSpPr txBox="1"/>
          <p:nvPr/>
        </p:nvSpPr>
        <p:spPr>
          <a:xfrm>
            <a:off x="7946379" y="2657123"/>
            <a:ext cx="1057708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86" name="Google Shape;435;p47"/>
          <p:cNvSpPr txBox="1"/>
          <p:nvPr/>
        </p:nvSpPr>
        <p:spPr>
          <a:xfrm>
            <a:off x="6615792" y="1790008"/>
            <a:ext cx="2570036" cy="34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zh-TW" sz="16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ResourceManager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87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6731622" y="22094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8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7317369" y="22121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9" name="Google Shape;436;p47"/>
          <p:cNvSpPr/>
          <p:nvPr/>
        </p:nvSpPr>
        <p:spPr>
          <a:xfrm>
            <a:off x="108225" y="866779"/>
            <a:ext cx="9169961" cy="7304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671" tIns="47322" rIns="94671" bIns="47322" anchor="ctr" anchorCtr="0">
            <a:noAutofit/>
          </a:bodyPr>
          <a:lstStyle/>
          <a:p>
            <a:pPr algn="ctr"/>
            <a:endParaRPr sz="1400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437;p47"/>
          <p:cNvSpPr txBox="1"/>
          <p:nvPr/>
        </p:nvSpPr>
        <p:spPr>
          <a:xfrm>
            <a:off x="1534136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91" name="Google Shape;438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518" y="957952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43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3732" y="979947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44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3940" y="957951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44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9922" y="1009451"/>
            <a:ext cx="659474" cy="67458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442;p47"/>
          <p:cNvSpPr txBox="1"/>
          <p:nvPr/>
        </p:nvSpPr>
        <p:spPr>
          <a:xfrm>
            <a:off x="5560024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6" name="Google Shape;443;p47"/>
          <p:cNvSpPr txBox="1"/>
          <p:nvPr/>
        </p:nvSpPr>
        <p:spPr>
          <a:xfrm>
            <a:off x="3497861" y="119598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7" name="Google Shape;444;p47"/>
          <p:cNvSpPr txBox="1"/>
          <p:nvPr/>
        </p:nvSpPr>
        <p:spPr>
          <a:xfrm>
            <a:off x="7583843" y="122316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8" name="Google Shape;445;p47"/>
          <p:cNvSpPr txBox="1"/>
          <p:nvPr/>
        </p:nvSpPr>
        <p:spPr>
          <a:xfrm>
            <a:off x="3854936" y="822425"/>
            <a:ext cx="1028414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Client</a:t>
            </a:r>
            <a:endParaRPr sz="1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105" name="Google Shape;396;p47"/>
          <p:cNvSpPr txBox="1"/>
          <p:nvPr/>
        </p:nvSpPr>
        <p:spPr>
          <a:xfrm>
            <a:off x="2482129" y="4820790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6" name="Google Shape;397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2020067" y="4501584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398;p47"/>
          <p:cNvSpPr txBox="1"/>
          <p:nvPr/>
        </p:nvSpPr>
        <p:spPr>
          <a:xfrm>
            <a:off x="4163614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8" name="Google Shape;399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3701551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400;p47"/>
          <p:cNvSpPr txBox="1"/>
          <p:nvPr/>
        </p:nvSpPr>
        <p:spPr>
          <a:xfrm>
            <a:off x="5873985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0" name="Google Shape;401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5411922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402;p47"/>
          <p:cNvSpPr txBox="1"/>
          <p:nvPr/>
        </p:nvSpPr>
        <p:spPr>
          <a:xfrm>
            <a:off x="7555469" y="4863938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2" name="Google Shape;403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7093406" y="4544733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404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1659341" y="3474562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405;p47"/>
          <p:cNvSpPr txBox="1"/>
          <p:nvPr/>
        </p:nvSpPr>
        <p:spPr>
          <a:xfrm>
            <a:off x="1730747" y="3979244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5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1268684" y="3660039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40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2714995" y="3558699"/>
            <a:ext cx="330398" cy="3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408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4117051" y="3494560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409;p47"/>
          <p:cNvSpPr txBox="1"/>
          <p:nvPr/>
        </p:nvSpPr>
        <p:spPr>
          <a:xfrm>
            <a:off x="4188457" y="3999243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9" name="Google Shape;410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3726394" y="3680037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411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6574761" y="3480185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412;p47"/>
          <p:cNvSpPr txBox="1"/>
          <p:nvPr/>
        </p:nvSpPr>
        <p:spPr>
          <a:xfrm>
            <a:off x="6646166" y="3984867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22" name="Google Shape;413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6184104" y="3665662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414;p47"/>
          <p:cNvSpPr txBox="1"/>
          <p:nvPr/>
        </p:nvSpPr>
        <p:spPr>
          <a:xfrm>
            <a:off x="2968258" y="3512085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415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5159801" y="3570511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416;p47"/>
          <p:cNvSpPr txBox="1"/>
          <p:nvPr/>
        </p:nvSpPr>
        <p:spPr>
          <a:xfrm>
            <a:off x="5413065" y="3523897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41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7645611" y="3550022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18;p47"/>
          <p:cNvSpPr txBox="1"/>
          <p:nvPr/>
        </p:nvSpPr>
        <p:spPr>
          <a:xfrm>
            <a:off x="7898875" y="3503408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419;p47"/>
          <p:cNvPicPr preferRelativeResize="0"/>
          <p:nvPr/>
        </p:nvPicPr>
        <p:blipFill rotWithShape="1">
          <a:blip r:embed="rId8">
            <a:alphaModFix/>
          </a:blip>
          <a:srcRect t="15607"/>
          <a:stretch/>
        </p:blipFill>
        <p:spPr>
          <a:xfrm>
            <a:off x="2526398" y="4402547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420;p47"/>
          <p:cNvSpPr txBox="1"/>
          <p:nvPr/>
        </p:nvSpPr>
        <p:spPr>
          <a:xfrm>
            <a:off x="2798749" y="4358122"/>
            <a:ext cx="774146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421;p47"/>
          <p:cNvSpPr txBox="1"/>
          <p:nvPr/>
        </p:nvSpPr>
        <p:spPr>
          <a:xfrm>
            <a:off x="266394" y="4296240"/>
            <a:ext cx="1002290" cy="4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Worker</a:t>
            </a:r>
            <a:endParaRPr sz="1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132" name="Google Shape;449;p47"/>
          <p:cNvSpPr txBox="1"/>
          <p:nvPr/>
        </p:nvSpPr>
        <p:spPr>
          <a:xfrm>
            <a:off x="4909143" y="2707570"/>
            <a:ext cx="1162111" cy="41227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33" name="圖片 132" descr="maxresdefault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5373363" y="1910988"/>
            <a:ext cx="1104964" cy="409103"/>
          </a:xfrm>
          <a:prstGeom prst="rect">
            <a:avLst/>
          </a:prstGeom>
        </p:spPr>
      </p:pic>
      <p:pic>
        <p:nvPicPr>
          <p:cNvPr id="134" name="Google Shape;452;p47" descr="ç¸éåç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50421" y="1905966"/>
            <a:ext cx="639279" cy="4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450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4175" y="2284372"/>
            <a:ext cx="471539" cy="4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文字方塊 13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137" name="直線接點 13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矩形 13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矩形 13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42" name="圖片 141" descr="manager (1)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43" name="文字方塊 1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4" name="矩形 14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矩形 14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0" name="Google Shape;429;p47"/>
          <p:cNvSpPr txBox="1"/>
          <p:nvPr/>
        </p:nvSpPr>
        <p:spPr>
          <a:xfrm>
            <a:off x="1617443" y="2434587"/>
            <a:ext cx="983202" cy="29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altLang="zh-TW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bdse92</a:t>
            </a:r>
            <a:endParaRPr lang="nb-NO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192.168.35.92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71" name="Google Shape;428;p47"/>
          <p:cNvSpPr txBox="1"/>
          <p:nvPr/>
        </p:nvSpPr>
        <p:spPr>
          <a:xfrm>
            <a:off x="1620972" y="2226118"/>
            <a:ext cx="983202" cy="29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bdse85</a:t>
            </a:r>
            <a:endParaRPr lang="nb-NO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192.168.35.85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21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1960261" y="2999073"/>
            <a:ext cx="1790299" cy="1791395"/>
          </a:xfrm>
          <a:prstGeom prst="ellipse">
            <a:avLst/>
          </a:prstGeom>
          <a:solidFill>
            <a:srgbClr val="4968A6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832753" y="2845906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686662" y="805323"/>
            <a:ext cx="1790299" cy="1791395"/>
          </a:xfrm>
          <a:prstGeom prst="ellipse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等腰三角形 2"/>
          <p:cNvSpPr/>
          <p:nvPr/>
        </p:nvSpPr>
        <p:spPr>
          <a:xfrm>
            <a:off x="2881671" y="1605975"/>
            <a:ext cx="3781488" cy="2288796"/>
          </a:xfrm>
          <a:prstGeom prst="triangle">
            <a:avLst>
              <a:gd name="adj" fmla="val 45707"/>
            </a:avLst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738202" y="3007572"/>
            <a:ext cx="1790299" cy="1791395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799" y="319184"/>
            <a:ext cx="1191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02  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核心能力 </a:t>
            </a:r>
          </a:p>
        </p:txBody>
      </p:sp>
      <p:sp>
        <p:nvSpPr>
          <p:cNvPr id="7" name="矩形 6"/>
          <p:cNvSpPr/>
          <p:nvPr/>
        </p:nvSpPr>
        <p:spPr>
          <a:xfrm>
            <a:off x="3750560" y="1427465"/>
            <a:ext cx="1726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Ambari</a:t>
            </a:r>
            <a:r>
              <a:rPr lang="en-US" altLang="zh-CHT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Ansible</a:t>
            </a:r>
            <a:endParaRPr lang="en-US" altLang="zh-CHT" sz="16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自動化大數據</a:t>
            </a:r>
            <a:br>
              <a:rPr lang="en-US" altLang="zh-TW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zh-CHT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cxnSp>
        <p:nvCxnSpPr>
          <p:cNvPr id="14" name="直線接點 1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748527" y="3546214"/>
            <a:ext cx="1779974" cy="69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lang="en-US" altLang="zh-CHT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CHT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   </a:t>
            </a:r>
          </a:p>
        </p:txBody>
      </p:sp>
      <p:sp>
        <p:nvSpPr>
          <p:cNvPr id="8" name="矩形 7"/>
          <p:cNvSpPr/>
          <p:nvPr/>
        </p:nvSpPr>
        <p:spPr>
          <a:xfrm>
            <a:off x="2327673" y="3742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文</a:t>
            </a:r>
            <a:r>
              <a:rPr lang="zh-TW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本分析</a:t>
            </a:r>
            <a:endParaRPr lang="zh-CHT" altLang="en-US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38936" y="4358109"/>
            <a:ext cx="1846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564212" y="651973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610694" y="2854405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8" name="圖片 17" descr="下載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2765129"/>
            <a:ext cx="1171706" cy="753240"/>
          </a:xfrm>
          <a:prstGeom prst="rect">
            <a:avLst/>
          </a:prstGeom>
        </p:spPr>
      </p:pic>
      <p:pic>
        <p:nvPicPr>
          <p:cNvPr id="19" name="圖片 18" descr="og-imag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7925132" y="3580292"/>
            <a:ext cx="1171706" cy="323473"/>
          </a:xfrm>
          <a:prstGeom prst="rect">
            <a:avLst/>
          </a:prstGeom>
        </p:spPr>
      </p:pic>
      <p:pic>
        <p:nvPicPr>
          <p:cNvPr id="20" name="圖片 19" descr="matri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76" y="4074000"/>
            <a:ext cx="680356" cy="6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98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/>
          <p:nvPr/>
        </p:nvSpPr>
        <p:spPr>
          <a:xfrm>
            <a:off x="108225" y="866779"/>
            <a:ext cx="9169961" cy="730494"/>
          </a:xfrm>
          <a:prstGeom prst="roundRect">
            <a:avLst>
              <a:gd name="adj" fmla="val 16667"/>
            </a:avLst>
          </a:prstGeom>
          <a:solidFill>
            <a:srgbClr val="4968A6"/>
          </a:solidFill>
          <a:ln w="12700" cap="flat" cmpd="sng">
            <a:solidFill>
              <a:srgbClr val="496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671" tIns="47322" rIns="94671" bIns="4732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1534136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438" name="Google Shape;4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518" y="957952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3732" y="979947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940" y="957951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922" y="1009451"/>
            <a:ext cx="659474" cy="67458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/>
        </p:nvSpPr>
        <p:spPr>
          <a:xfrm>
            <a:off x="5560024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443" name="Google Shape;443;p47"/>
          <p:cNvSpPr txBox="1"/>
          <p:nvPr/>
        </p:nvSpPr>
        <p:spPr>
          <a:xfrm>
            <a:off x="3497861" y="119598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7583843" y="122316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2864620" y="1726270"/>
            <a:ext cx="2300416" cy="1632670"/>
            <a:chOff x="2928255" y="1282856"/>
            <a:chExt cx="2715832" cy="1742484"/>
          </a:xfrm>
        </p:grpSpPr>
        <p:pic>
          <p:nvPicPr>
            <p:cNvPr id="447" name="Google Shape;447;p47" descr="ãhadoop logoãçåçæå°çµæ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45252" y="1282856"/>
              <a:ext cx="2226643" cy="1484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7"/>
            <p:cNvSpPr txBox="1"/>
            <p:nvPr/>
          </p:nvSpPr>
          <p:spPr>
            <a:xfrm>
              <a:off x="2928255" y="2576704"/>
              <a:ext cx="2715832" cy="44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zh-TW" sz="2100" b="1">
                  <a:solidFill>
                    <a:srgbClr val="0079BD"/>
                  </a:solidFill>
                  <a:latin typeface="Arial"/>
                  <a:ea typeface="Arial"/>
                  <a:cs typeface="Arial"/>
                  <a:sym typeface="Arial"/>
                </a:rPr>
                <a:t>Hadoop Cluster</a:t>
              </a:r>
              <a:endParaRPr sz="2100" b="1">
                <a:solidFill>
                  <a:srgbClr val="0079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47"/>
          <p:cNvSpPr txBox="1"/>
          <p:nvPr/>
        </p:nvSpPr>
        <p:spPr>
          <a:xfrm>
            <a:off x="3854936" y="822425"/>
            <a:ext cx="1028414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  <a:sym typeface="Arial"/>
              </a:rPr>
              <a:t>Client</a:t>
            </a:r>
            <a:endParaRPr sz="1900" dirty="0">
              <a:solidFill>
                <a:schemeClr val="bg1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80" name="Google Shape;422;p47"/>
          <p:cNvSpPr/>
          <p:nvPr/>
        </p:nvSpPr>
        <p:spPr>
          <a:xfrm>
            <a:off x="108227" y="1675011"/>
            <a:ext cx="2709006" cy="16726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423;p47"/>
          <p:cNvSpPr txBox="1"/>
          <p:nvPr/>
        </p:nvSpPr>
        <p:spPr>
          <a:xfrm>
            <a:off x="735418" y="1777216"/>
            <a:ext cx="1698137" cy="363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NameNode</a:t>
            </a:r>
            <a:endParaRPr sz="1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85" name="Google Shape;429;p47"/>
          <p:cNvSpPr txBox="1"/>
          <p:nvPr/>
        </p:nvSpPr>
        <p:spPr>
          <a:xfrm>
            <a:off x="1617443" y="2434587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bdse92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192.168.35.92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84" name="Google Shape;428;p47"/>
          <p:cNvSpPr txBox="1"/>
          <p:nvPr/>
        </p:nvSpPr>
        <p:spPr>
          <a:xfrm>
            <a:off x="1620972" y="2226118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bdse85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192.168.35.85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86" name="Google Shape;406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432202" y="2223089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7" name="Google Shape;406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1051539" y="2227346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8" name="Google Shape;430;p47"/>
          <p:cNvSpPr/>
          <p:nvPr/>
        </p:nvSpPr>
        <p:spPr>
          <a:xfrm>
            <a:off x="6478327" y="1701411"/>
            <a:ext cx="2805097" cy="16541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432;p47"/>
          <p:cNvSpPr txBox="1"/>
          <p:nvPr/>
        </p:nvSpPr>
        <p:spPr>
          <a:xfrm>
            <a:off x="7946379" y="2186359"/>
            <a:ext cx="1056679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192.168.35.141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0" name="Google Shape;433;p47"/>
          <p:cNvSpPr txBox="1"/>
          <p:nvPr/>
        </p:nvSpPr>
        <p:spPr>
          <a:xfrm>
            <a:off x="7946379" y="2657123"/>
            <a:ext cx="1057708" cy="395896"/>
          </a:xfrm>
          <a:prstGeom prst="rect">
            <a:avLst/>
          </a:prstGeom>
          <a:solidFill>
            <a:srgbClr val="FFFFFF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192.168.35.197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1" name="Google Shape;435;p47"/>
          <p:cNvSpPr txBox="1"/>
          <p:nvPr/>
        </p:nvSpPr>
        <p:spPr>
          <a:xfrm>
            <a:off x="6615792" y="1790008"/>
            <a:ext cx="2570036" cy="3493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zh-TW" sz="16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ResourceManager</a:t>
            </a:r>
            <a:endParaRPr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92" name="Google Shape;406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6731622" y="22094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3" name="Google Shape;406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7317369" y="2212127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0" name="Google Shape;395;p47"/>
          <p:cNvSpPr/>
          <p:nvPr/>
        </p:nvSpPr>
        <p:spPr>
          <a:xfrm>
            <a:off x="108226" y="3394860"/>
            <a:ext cx="9169961" cy="19884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396;p47"/>
          <p:cNvSpPr txBox="1"/>
          <p:nvPr/>
        </p:nvSpPr>
        <p:spPr>
          <a:xfrm>
            <a:off x="2482129" y="4820790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2" name="Google Shape;397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2020067" y="4501584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398;p47"/>
          <p:cNvSpPr txBox="1"/>
          <p:nvPr/>
        </p:nvSpPr>
        <p:spPr>
          <a:xfrm>
            <a:off x="4163614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4" name="Google Shape;399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3701551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400;p47"/>
          <p:cNvSpPr txBox="1"/>
          <p:nvPr/>
        </p:nvSpPr>
        <p:spPr>
          <a:xfrm>
            <a:off x="5873985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6" name="Google Shape;401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5411922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402;p47"/>
          <p:cNvSpPr txBox="1"/>
          <p:nvPr/>
        </p:nvSpPr>
        <p:spPr>
          <a:xfrm>
            <a:off x="7555469" y="4863938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8" name="Google Shape;403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7093406" y="4544733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404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1659341" y="3474562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405;p47"/>
          <p:cNvSpPr txBox="1"/>
          <p:nvPr/>
        </p:nvSpPr>
        <p:spPr>
          <a:xfrm>
            <a:off x="1730747" y="3979244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1" name="Google Shape;406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1268684" y="3660039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40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2714995" y="3558699"/>
            <a:ext cx="330398" cy="3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408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4117051" y="3494560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409;p47"/>
          <p:cNvSpPr txBox="1"/>
          <p:nvPr/>
        </p:nvSpPr>
        <p:spPr>
          <a:xfrm>
            <a:off x="4188457" y="3999243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5" name="Google Shape;410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3726394" y="3680037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411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6574761" y="3480185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412;p47"/>
          <p:cNvSpPr txBox="1"/>
          <p:nvPr/>
        </p:nvSpPr>
        <p:spPr>
          <a:xfrm>
            <a:off x="6646166" y="3984867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8" name="Google Shape;413;p47" descr="Pc premium icon"/>
          <p:cNvPicPr preferRelativeResize="0"/>
          <p:nvPr/>
        </p:nvPicPr>
        <p:blipFill rotWithShape="1">
          <a:blip r:embed="rId5">
            <a:alphaModFix/>
          </a:blip>
          <a:srcRect l="16086" r="16150"/>
          <a:stretch/>
        </p:blipFill>
        <p:spPr>
          <a:xfrm>
            <a:off x="6184104" y="3665662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414;p47"/>
          <p:cNvSpPr txBox="1"/>
          <p:nvPr/>
        </p:nvSpPr>
        <p:spPr>
          <a:xfrm>
            <a:off x="2968258" y="3512085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415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5159801" y="3570511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416;p47"/>
          <p:cNvSpPr txBox="1"/>
          <p:nvPr/>
        </p:nvSpPr>
        <p:spPr>
          <a:xfrm>
            <a:off x="5413065" y="3523897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41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7645611" y="3550022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418;p47"/>
          <p:cNvSpPr txBox="1"/>
          <p:nvPr/>
        </p:nvSpPr>
        <p:spPr>
          <a:xfrm>
            <a:off x="7898875" y="3503408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419;p47"/>
          <p:cNvPicPr preferRelativeResize="0"/>
          <p:nvPr/>
        </p:nvPicPr>
        <p:blipFill rotWithShape="1">
          <a:blip r:embed="rId8">
            <a:alphaModFix/>
          </a:blip>
          <a:srcRect t="15607"/>
          <a:stretch/>
        </p:blipFill>
        <p:spPr>
          <a:xfrm>
            <a:off x="2526398" y="4402547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420;p47"/>
          <p:cNvSpPr txBox="1"/>
          <p:nvPr/>
        </p:nvSpPr>
        <p:spPr>
          <a:xfrm>
            <a:off x="2798749" y="4358122"/>
            <a:ext cx="774146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421;p47"/>
          <p:cNvSpPr txBox="1"/>
          <p:nvPr/>
        </p:nvSpPr>
        <p:spPr>
          <a:xfrm>
            <a:off x="266394" y="4296240"/>
            <a:ext cx="1002290" cy="4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Worker</a:t>
            </a:r>
            <a:endParaRPr sz="1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127" name="Google Shape;449;p47"/>
          <p:cNvSpPr txBox="1"/>
          <p:nvPr/>
        </p:nvSpPr>
        <p:spPr>
          <a:xfrm>
            <a:off x="4909143" y="2707570"/>
            <a:ext cx="1162111" cy="41227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28" name="圖片 127" descr="maxresdefault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5373363" y="1910988"/>
            <a:ext cx="1104964" cy="409103"/>
          </a:xfrm>
          <a:prstGeom prst="rect">
            <a:avLst/>
          </a:prstGeom>
        </p:spPr>
      </p:pic>
      <p:pic>
        <p:nvPicPr>
          <p:cNvPr id="129" name="Google Shape;452;p47" descr="ç¸éåç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50421" y="1905966"/>
            <a:ext cx="639279" cy="4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450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4175" y="2284372"/>
            <a:ext cx="471539" cy="4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文字方塊 130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132" name="直線接點 131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37" name="圖片 136" descr="manager (1)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8" name="文字方塊 13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39" name="矩形 138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42" name="Picture 4" descr="ãjupyter notebookãçåçæå°çµæ">
            <a:extLst>
              <a:ext uri="{FF2B5EF4-FFF2-40B4-BE49-F238E27FC236}">
                <a16:creationId xmlns:a16="http://schemas.microsoft.com/office/drawing/2014/main" id="{2642C0D4-3404-4B7D-B6F8-6983705C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950" y="822425"/>
            <a:ext cx="420264" cy="4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ãr serverãçåçæå°çµæ">
            <a:extLst>
              <a:ext uri="{FF2B5EF4-FFF2-40B4-BE49-F238E27FC236}">
                <a16:creationId xmlns:a16="http://schemas.microsoft.com/office/drawing/2014/main" id="{96999AA9-FD4D-4B18-9563-99CA8117B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6" b="100000" l="0" r="89686">
                        <a14:foregroundMark x1="20628" y1="18293" x2="20628" y2="18293"/>
                        <a14:foregroundMark x1="24215" y1="65854" x2="24215" y2="65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706" y="873241"/>
            <a:ext cx="507122" cy="3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7474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/>
          <p:nvPr/>
        </p:nvSpPr>
        <p:spPr>
          <a:xfrm>
            <a:off x="6478327" y="1701411"/>
            <a:ext cx="2805097" cy="1654110"/>
          </a:xfrm>
          <a:prstGeom prst="roundRect">
            <a:avLst>
              <a:gd name="adj" fmla="val 16667"/>
            </a:avLst>
          </a:prstGeom>
          <a:solidFill>
            <a:srgbClr val="4968A6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7946379" y="2186359"/>
            <a:ext cx="1056679" cy="395896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bdse141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192.168.35.141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433" name="Google Shape;433;p47"/>
          <p:cNvSpPr txBox="1"/>
          <p:nvPr/>
        </p:nvSpPr>
        <p:spPr>
          <a:xfrm>
            <a:off x="7946379" y="2657123"/>
            <a:ext cx="1057708" cy="395896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bdse197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192.168.35.197</a:t>
            </a:r>
            <a:endParaRPr sz="1000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6615792" y="1790008"/>
            <a:ext cx="2570036" cy="34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-US" altLang="zh-TW" sz="1600" b="1" dirty="0" err="1">
                <a:solidFill>
                  <a:srgbClr val="FFFFFF"/>
                </a:solidFill>
                <a:latin typeface="Heiti TC Light"/>
                <a:ea typeface="Heiti TC Light"/>
                <a:cs typeface="Heiti TC Light"/>
                <a:sym typeface="Arial"/>
              </a:rPr>
              <a:t>ResourceManager</a:t>
            </a:r>
            <a:endParaRPr sz="1600" b="1" dirty="0">
              <a:solidFill>
                <a:srgbClr val="FFFFFF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grpSp>
        <p:nvGrpSpPr>
          <p:cNvPr id="446" name="Google Shape;446;p47"/>
          <p:cNvGrpSpPr/>
          <p:nvPr/>
        </p:nvGrpSpPr>
        <p:grpSpPr>
          <a:xfrm>
            <a:off x="2864620" y="1726270"/>
            <a:ext cx="2300416" cy="1632670"/>
            <a:chOff x="2928255" y="1282856"/>
            <a:chExt cx="2715832" cy="1742484"/>
          </a:xfrm>
        </p:grpSpPr>
        <p:pic>
          <p:nvPicPr>
            <p:cNvPr id="447" name="Google Shape;447;p47" descr="ãhadoop logoãçåçæå°çµæ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45252" y="1282856"/>
              <a:ext cx="2226643" cy="1484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47"/>
            <p:cNvSpPr txBox="1"/>
            <p:nvPr/>
          </p:nvSpPr>
          <p:spPr>
            <a:xfrm>
              <a:off x="2928255" y="2576704"/>
              <a:ext cx="2715832" cy="4486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altLang="zh-TW" sz="2100" b="1">
                  <a:solidFill>
                    <a:srgbClr val="0079BD"/>
                  </a:solidFill>
                  <a:latin typeface="Arial"/>
                  <a:ea typeface="Arial"/>
                  <a:cs typeface="Arial"/>
                  <a:sym typeface="Arial"/>
                </a:rPr>
                <a:t>Hadoop Cluster</a:t>
              </a:r>
              <a:endParaRPr sz="2100" b="1">
                <a:solidFill>
                  <a:srgbClr val="0079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6731622" y="2209427"/>
            <a:ext cx="532948" cy="90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7317369" y="2212127"/>
            <a:ext cx="532948" cy="90772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422;p47"/>
          <p:cNvSpPr/>
          <p:nvPr/>
        </p:nvSpPr>
        <p:spPr>
          <a:xfrm>
            <a:off x="108227" y="1675011"/>
            <a:ext cx="2709006" cy="167261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423;p47"/>
          <p:cNvSpPr txBox="1"/>
          <p:nvPr/>
        </p:nvSpPr>
        <p:spPr>
          <a:xfrm>
            <a:off x="735418" y="1777216"/>
            <a:ext cx="1698137" cy="363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NameNode</a:t>
            </a:r>
            <a:endParaRPr sz="1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pic>
        <p:nvPicPr>
          <p:cNvPr id="90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432202" y="2223089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1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1051539" y="2227346"/>
            <a:ext cx="532948" cy="90772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2" name="Google Shape;436;p47"/>
          <p:cNvSpPr/>
          <p:nvPr/>
        </p:nvSpPr>
        <p:spPr>
          <a:xfrm>
            <a:off x="108225" y="866779"/>
            <a:ext cx="9169961" cy="7304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4671" tIns="47322" rIns="94671" bIns="47322" anchor="ctr" anchorCtr="0">
            <a:noAutofit/>
          </a:bodyPr>
          <a:lstStyle/>
          <a:p>
            <a:pPr algn="ctr"/>
            <a:endParaRPr sz="1400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437;p47"/>
          <p:cNvSpPr txBox="1"/>
          <p:nvPr/>
        </p:nvSpPr>
        <p:spPr>
          <a:xfrm>
            <a:off x="1534136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94" name="Google Shape;438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518" y="957952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43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3732" y="979947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44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3940" y="957951"/>
            <a:ext cx="659474" cy="6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441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9922" y="1009451"/>
            <a:ext cx="659474" cy="67458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442;p47"/>
          <p:cNvSpPr txBox="1"/>
          <p:nvPr/>
        </p:nvSpPr>
        <p:spPr>
          <a:xfrm>
            <a:off x="5560024" y="1195981"/>
            <a:ext cx="1024035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99" name="Google Shape;443;p47"/>
          <p:cNvSpPr txBox="1"/>
          <p:nvPr/>
        </p:nvSpPr>
        <p:spPr>
          <a:xfrm>
            <a:off x="3497861" y="119598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0" name="Google Shape;444;p47"/>
          <p:cNvSpPr txBox="1"/>
          <p:nvPr/>
        </p:nvSpPr>
        <p:spPr>
          <a:xfrm>
            <a:off x="7583843" y="1223161"/>
            <a:ext cx="1060371" cy="401292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sp>
        <p:nvSpPr>
          <p:cNvPr id="101" name="Google Shape;445;p47"/>
          <p:cNvSpPr txBox="1"/>
          <p:nvPr/>
        </p:nvSpPr>
        <p:spPr>
          <a:xfrm>
            <a:off x="3854936" y="822425"/>
            <a:ext cx="1028414" cy="36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Client</a:t>
            </a:r>
            <a:endParaRPr sz="1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102" name="Google Shape;395;p47"/>
          <p:cNvSpPr/>
          <p:nvPr/>
        </p:nvSpPr>
        <p:spPr>
          <a:xfrm>
            <a:off x="108226" y="3394860"/>
            <a:ext cx="9169961" cy="198847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4968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396;p47"/>
          <p:cNvSpPr txBox="1"/>
          <p:nvPr/>
        </p:nvSpPr>
        <p:spPr>
          <a:xfrm>
            <a:off x="2482129" y="4820790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192.168.35.89</a:t>
            </a:r>
            <a:endParaRPr sz="100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4" name="Google Shape;397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2020067" y="4501584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398;p47"/>
          <p:cNvSpPr txBox="1"/>
          <p:nvPr/>
        </p:nvSpPr>
        <p:spPr>
          <a:xfrm>
            <a:off x="4163614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192.168.35.94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6" name="Google Shape;399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3701551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400;p47"/>
          <p:cNvSpPr txBox="1"/>
          <p:nvPr/>
        </p:nvSpPr>
        <p:spPr>
          <a:xfrm>
            <a:off x="5873985" y="4842364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192.168.35.146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08" name="Google Shape;401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5411922" y="4523159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402;p47"/>
          <p:cNvSpPr txBox="1"/>
          <p:nvPr/>
        </p:nvSpPr>
        <p:spPr>
          <a:xfrm>
            <a:off x="7555469" y="4863938"/>
            <a:ext cx="1118407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192.168.35.199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0" name="Google Shape;403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7093406" y="4544733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404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1659341" y="3474562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405;p47"/>
          <p:cNvSpPr txBox="1"/>
          <p:nvPr/>
        </p:nvSpPr>
        <p:spPr>
          <a:xfrm>
            <a:off x="1730747" y="3979244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192.168.35.90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3" name="Google Shape;406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1268684" y="3660039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40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2714995" y="3558699"/>
            <a:ext cx="330398" cy="33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408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4117051" y="3494560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409;p47"/>
          <p:cNvSpPr txBox="1"/>
          <p:nvPr/>
        </p:nvSpPr>
        <p:spPr>
          <a:xfrm>
            <a:off x="4188457" y="3999243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192.168.35.93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17" name="Google Shape;410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3726394" y="3680037"/>
            <a:ext cx="407412" cy="6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411;p47" descr="ãzookeeper logoãçåçæå°çµæ"/>
          <p:cNvPicPr preferRelativeResize="0"/>
          <p:nvPr/>
        </p:nvPicPr>
        <p:blipFill rotWithShape="1">
          <a:blip r:embed="rId6">
            <a:alphaModFix/>
          </a:blip>
          <a:srcRect t="26813" b="25917"/>
          <a:stretch/>
        </p:blipFill>
        <p:spPr>
          <a:xfrm>
            <a:off x="6574761" y="3480185"/>
            <a:ext cx="1118202" cy="5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412;p47"/>
          <p:cNvSpPr txBox="1"/>
          <p:nvPr/>
        </p:nvSpPr>
        <p:spPr>
          <a:xfrm>
            <a:off x="6646166" y="3984867"/>
            <a:ext cx="1852624" cy="374304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en-US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192.168.35.142</a:t>
            </a:r>
            <a:endParaRPr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20" name="Google Shape;413;p47" descr="Pc premium icon"/>
          <p:cNvPicPr preferRelativeResize="0"/>
          <p:nvPr/>
        </p:nvPicPr>
        <p:blipFill rotWithShape="1">
          <a:blip r:embed="rId4">
            <a:alphaModFix/>
          </a:blip>
          <a:srcRect l="16086" r="16150"/>
          <a:stretch/>
        </p:blipFill>
        <p:spPr>
          <a:xfrm>
            <a:off x="6184104" y="3665662"/>
            <a:ext cx="407412" cy="6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414;p47"/>
          <p:cNvSpPr txBox="1"/>
          <p:nvPr/>
        </p:nvSpPr>
        <p:spPr>
          <a:xfrm>
            <a:off x="2968258" y="3512085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415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5159801" y="3570511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416;p47"/>
          <p:cNvSpPr txBox="1"/>
          <p:nvPr/>
        </p:nvSpPr>
        <p:spPr>
          <a:xfrm>
            <a:off x="5413065" y="3523897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417;p47"/>
          <p:cNvPicPr preferRelativeResize="0"/>
          <p:nvPr/>
        </p:nvPicPr>
        <p:blipFill rotWithShape="1">
          <a:blip r:embed="rId7">
            <a:alphaModFix/>
          </a:blip>
          <a:srcRect t="15607"/>
          <a:stretch/>
        </p:blipFill>
        <p:spPr>
          <a:xfrm>
            <a:off x="7645611" y="3550022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418;p47"/>
          <p:cNvSpPr txBox="1"/>
          <p:nvPr/>
        </p:nvSpPr>
        <p:spPr>
          <a:xfrm>
            <a:off x="7898875" y="3503408"/>
            <a:ext cx="826832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419;p47"/>
          <p:cNvPicPr preferRelativeResize="0"/>
          <p:nvPr/>
        </p:nvPicPr>
        <p:blipFill rotWithShape="1">
          <a:blip r:embed="rId8">
            <a:alphaModFix/>
          </a:blip>
          <a:srcRect t="15607"/>
          <a:stretch/>
        </p:blipFill>
        <p:spPr>
          <a:xfrm>
            <a:off x="2526398" y="4402547"/>
            <a:ext cx="330398" cy="33151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420;p47"/>
          <p:cNvSpPr txBox="1"/>
          <p:nvPr/>
        </p:nvSpPr>
        <p:spPr>
          <a:xfrm>
            <a:off x="2798749" y="4358122"/>
            <a:ext cx="774146" cy="42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671" tIns="47322" rIns="94671" bIns="47322" anchor="t" anchorCtr="0">
            <a:noAutofit/>
          </a:bodyPr>
          <a:lstStyle/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>
              <a:solidFill>
                <a:srgbClr val="4968A6"/>
              </a:solidFill>
            </a:endParaRPr>
          </a:p>
          <a:p>
            <a:pPr algn="ctr"/>
            <a:r>
              <a:rPr lang="en-US" altLang="zh-TW" sz="1000" b="1">
                <a:solidFill>
                  <a:srgbClr val="4968A6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000" b="1">
              <a:solidFill>
                <a:srgbClr val="4968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421;p47"/>
          <p:cNvSpPr txBox="1"/>
          <p:nvPr/>
        </p:nvSpPr>
        <p:spPr>
          <a:xfrm>
            <a:off x="266394" y="4296240"/>
            <a:ext cx="1002290" cy="41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altLang="zh-TW" sz="19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Arial"/>
              </a:rPr>
              <a:t>Worker</a:t>
            </a:r>
            <a:endParaRPr sz="19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131" name="Google Shape;449;p47"/>
          <p:cNvSpPr txBox="1"/>
          <p:nvPr/>
        </p:nvSpPr>
        <p:spPr>
          <a:xfrm>
            <a:off x="4909143" y="2707570"/>
            <a:ext cx="1162111" cy="412278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zh-TW" sz="9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192.168.35.198</a:t>
            </a:r>
            <a:endParaRPr sz="9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Calibri"/>
            </a:endParaRPr>
          </a:p>
        </p:txBody>
      </p:sp>
      <p:pic>
        <p:nvPicPr>
          <p:cNvPr id="132" name="圖片 131" descr="maxresdefault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0" t="24530" r="8710" b="23788"/>
          <a:stretch/>
        </p:blipFill>
        <p:spPr>
          <a:xfrm>
            <a:off x="5373363" y="1910988"/>
            <a:ext cx="1104964" cy="409103"/>
          </a:xfrm>
          <a:prstGeom prst="rect">
            <a:avLst/>
          </a:prstGeom>
        </p:spPr>
      </p:pic>
      <p:pic>
        <p:nvPicPr>
          <p:cNvPr id="133" name="Google Shape;452;p47" descr="ç¸éåç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50421" y="1905966"/>
            <a:ext cx="639279" cy="44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450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4175" y="2284372"/>
            <a:ext cx="471539" cy="445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文字方塊 1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136" name="直線接點 135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41" name="圖片 140" descr="manager (1)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42" name="文字方塊 141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3" name="矩形 142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矩形 143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Google Shape;429;p47"/>
          <p:cNvSpPr txBox="1"/>
          <p:nvPr/>
        </p:nvSpPr>
        <p:spPr>
          <a:xfrm>
            <a:off x="1617443" y="2434587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bdse92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192.168.35.92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  <p:sp>
        <p:nvSpPr>
          <p:cNvPr id="70" name="Google Shape;428;p47"/>
          <p:cNvSpPr txBox="1"/>
          <p:nvPr/>
        </p:nvSpPr>
        <p:spPr>
          <a:xfrm>
            <a:off x="1620972" y="2226118"/>
            <a:ext cx="983202" cy="2910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bdse85</a:t>
            </a:r>
            <a:endParaRPr lang="nb-NO" altLang="zh-TW" sz="1000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r>
              <a:rPr lang="nb-NO" altLang="zh-TW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Calibri"/>
              </a:rPr>
              <a:t>192.168.35.85</a:t>
            </a:r>
          </a:p>
          <a:p>
            <a:pPr>
              <a:buClr>
                <a:srgbClr val="000000"/>
              </a:buClr>
              <a:buSzPts val="1400"/>
            </a:pPr>
            <a:endParaRPr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17474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6446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4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0272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6721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91" y="2448262"/>
            <a:ext cx="719961" cy="719961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76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19138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19138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1381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1381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74" y="2547694"/>
            <a:ext cx="683351" cy="68335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837398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79590" y="2020445"/>
            <a:ext cx="1130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computer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05" y="2528486"/>
            <a:ext cx="650114" cy="650114"/>
          </a:xfrm>
          <a:prstGeom prst="rect">
            <a:avLst/>
          </a:prstGeom>
        </p:spPr>
      </p:pic>
      <p:pic>
        <p:nvPicPr>
          <p:cNvPr id="31" name="圖片 30" descr="chi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95" y="2448262"/>
            <a:ext cx="796919" cy="717721"/>
          </a:xfrm>
          <a:prstGeom prst="rect">
            <a:avLst/>
          </a:prstGeom>
        </p:spPr>
      </p:pic>
      <p:pic>
        <p:nvPicPr>
          <p:cNvPr id="35" name="圖片 34" descr="computer (2).png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78" y="2573750"/>
            <a:ext cx="619850" cy="619850"/>
          </a:xfrm>
          <a:prstGeom prst="rect">
            <a:avLst/>
          </a:prstGeom>
        </p:spPr>
      </p:pic>
      <p:pic>
        <p:nvPicPr>
          <p:cNvPr id="36" name="圖片 35" descr="chip (1).png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82" y="2476575"/>
            <a:ext cx="809167" cy="809167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5611867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5611867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215750" y="245181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V="1">
            <a:off x="7215750" y="258676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112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8302" y="2060454"/>
            <a:ext cx="4695825" cy="13039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進行用戶評分星等預測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機器學習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b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Collaborative Filtering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41962" y="2396901"/>
            <a:ext cx="168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專案目標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470239-F19D-4FB1-8789-74A79E9B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26" y="1990166"/>
            <a:ext cx="2180054" cy="113445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97264" y="1580745"/>
            <a:ext cx="2264653" cy="2175749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manager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30" y="372783"/>
            <a:ext cx="438305" cy="4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77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8302" y="2060454"/>
            <a:ext cx="4695825" cy="13039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進行用戶評分星等預測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機器學習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b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Collaborative Filtering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41962" y="2396901"/>
            <a:ext cx="168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專案目標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470239-F19D-4FB1-8789-74A79E9B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26" y="1990166"/>
            <a:ext cx="2180054" cy="113445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97264" y="1580745"/>
            <a:ext cx="2264653" cy="2175749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manager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30" y="372783"/>
            <a:ext cx="438305" cy="438305"/>
          </a:xfrm>
          <a:prstGeom prst="rect">
            <a:avLst/>
          </a:prstGeom>
        </p:spPr>
      </p:pic>
      <p:pic>
        <p:nvPicPr>
          <p:cNvPr id="10" name="圖片 9" descr="sh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60" y="3756494"/>
            <a:ext cx="891492" cy="891492"/>
          </a:xfrm>
          <a:prstGeom prst="rect">
            <a:avLst/>
          </a:prstGeom>
        </p:spPr>
      </p:pic>
      <p:pic>
        <p:nvPicPr>
          <p:cNvPr id="11" name="圖片 10" descr="man-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95" y="3833870"/>
            <a:ext cx="822685" cy="8226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54900" y="4679237"/>
            <a:ext cx="682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623067" y="4679237"/>
            <a:ext cx="874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293573" y="3991333"/>
            <a:ext cx="1053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</a:rPr>
              <a:t>1 2 3</a:t>
            </a:r>
          </a:p>
          <a:p>
            <a:pPr algn="ctr"/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</a:rPr>
              <a:t>4  5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544103" y="3991333"/>
            <a:ext cx="613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?</a:t>
            </a:r>
            <a:endParaRPr kumimoji="1" lang="zh-TW" altLang="en-US" sz="4800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5451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57141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423029" y="3980804"/>
            <a:ext cx="2583464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由</a:t>
            </a:r>
            <a:r>
              <a:rPr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Uber</a:t>
            </a: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開發，</a:t>
            </a:r>
            <a:b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實作於</a:t>
            </a:r>
            <a:r>
              <a:rPr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Tensorflow</a:t>
            </a: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上的深度學習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794156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21184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D9D9D9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4418049" y="4314212"/>
            <a:ext cx="1811722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建立特徵欄位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做評分星等預測</a:t>
            </a:r>
          </a:p>
        </p:txBody>
      </p:sp>
      <p:pic>
        <p:nvPicPr>
          <p:cNvPr id="23" name="圖片 22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57" y="3849629"/>
            <a:ext cx="499699" cy="49969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04804" y="4354052"/>
            <a:ext cx="7217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09766" y="5105768"/>
            <a:ext cx="5856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57187" y="4348769"/>
            <a:ext cx="7217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 err="1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68517" y="4354052"/>
            <a:ext cx="461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093629" y="5111220"/>
            <a:ext cx="461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1" name="圖片 50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58" y="3848347"/>
            <a:ext cx="499699" cy="499699"/>
          </a:xfrm>
          <a:prstGeom prst="rect">
            <a:avLst/>
          </a:prstGeom>
        </p:spPr>
      </p:pic>
      <p:pic>
        <p:nvPicPr>
          <p:cNvPr id="52" name="圖片 51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57" y="3851601"/>
            <a:ext cx="499699" cy="499699"/>
          </a:xfrm>
          <a:prstGeom prst="rect">
            <a:avLst/>
          </a:prstGeom>
        </p:spPr>
      </p:pic>
      <p:pic>
        <p:nvPicPr>
          <p:cNvPr id="53" name="圖片 52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73" y="4600617"/>
            <a:ext cx="499699" cy="499699"/>
          </a:xfrm>
          <a:prstGeom prst="rect">
            <a:avLst/>
          </a:prstGeom>
        </p:spPr>
      </p:pic>
      <p:pic>
        <p:nvPicPr>
          <p:cNvPr id="54" name="圖片 53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78" y="4594990"/>
            <a:ext cx="499699" cy="49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86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137279" y="4240730"/>
            <a:ext cx="181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用戶評分星等</a:t>
            </a:r>
          </a:p>
        </p:txBody>
      </p:sp>
      <p:sp>
        <p:nvSpPr>
          <p:cNvPr id="23" name="左中括弧 22"/>
          <p:cNvSpPr/>
          <p:nvPr/>
        </p:nvSpPr>
        <p:spPr>
          <a:xfrm>
            <a:off x="1791508" y="3848347"/>
            <a:ext cx="260985" cy="1006136"/>
          </a:xfrm>
          <a:prstGeom prst="leftBracket">
            <a:avLst/>
          </a:prstGeom>
          <a:ln>
            <a:solidFill>
              <a:srgbClr val="283D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右中括弧 23"/>
          <p:cNvSpPr/>
          <p:nvPr/>
        </p:nvSpPr>
        <p:spPr>
          <a:xfrm>
            <a:off x="5283891" y="3899792"/>
            <a:ext cx="232779" cy="954691"/>
          </a:xfrm>
          <a:prstGeom prst="rightBracket">
            <a:avLst/>
          </a:prstGeom>
          <a:ln>
            <a:solidFill>
              <a:srgbClr val="283D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3668" y="3482277"/>
            <a:ext cx="14403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1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1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100" b="1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92976" y="3506414"/>
            <a:ext cx="8421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1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27" name="矩形 26"/>
          <p:cNvSpPr/>
          <p:nvPr/>
        </p:nvSpPr>
        <p:spPr>
          <a:xfrm>
            <a:off x="3614035" y="3512251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1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100" b="1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08375" y="3524272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1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32" name="矩形 31"/>
          <p:cNvSpPr/>
          <p:nvPr/>
        </p:nvSpPr>
        <p:spPr>
          <a:xfrm>
            <a:off x="1157363" y="448683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33" name="矩形 32"/>
          <p:cNvSpPr/>
          <p:nvPr/>
        </p:nvSpPr>
        <p:spPr>
          <a:xfrm>
            <a:off x="1157363" y="417377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37" name="矩形 36"/>
          <p:cNvSpPr/>
          <p:nvPr/>
        </p:nvSpPr>
        <p:spPr>
          <a:xfrm>
            <a:off x="1157363" y="388508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2282634" y="4507789"/>
            <a:ext cx="3366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4                ?                5                4                          </a:t>
            </a:r>
            <a:endParaRPr kumimoji="1" lang="zh-TW" altLang="en-US" sz="1400" b="1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282635" y="4181346"/>
            <a:ext cx="3366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2                2                2                1                          </a:t>
            </a:r>
            <a:endParaRPr kumimoji="1" lang="zh-TW" altLang="en-US" sz="1400" b="1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2282634" y="3848347"/>
            <a:ext cx="311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3                5                4                4                          </a:t>
            </a:r>
            <a:endParaRPr kumimoji="1" lang="zh-TW" altLang="en-US" sz="1400" b="1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705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094897" y="221240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45551" y="1671875"/>
            <a:ext cx="2291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</a:t>
            </a:r>
            <a:endParaRPr kumimoji="1" lang="zh-TW" altLang="en-US" sz="12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3486355"/>
            <a:ext cx="3075555" cy="12451"/>
          </a:xfrm>
          <a:prstGeom prst="line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546475" y="3743647"/>
            <a:ext cx="219599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05	  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120654" y="2228506"/>
            <a:ext cx="327099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01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團隊介紹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02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核心能力</a:t>
            </a:r>
          </a:p>
          <a:p>
            <a:pPr algn="ctr">
              <a:lnSpc>
                <a:spcPct val="120000"/>
              </a:lnSpc>
            </a:pPr>
            <a:b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04	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</p:spTree>
    <p:extLst>
      <p:ext uri="{BB962C8B-B14F-4D97-AF65-F5344CB8AC3E}">
        <p14:creationId xmlns:p14="http://schemas.microsoft.com/office/powerpoint/2010/main" val="3047668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356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" name="圖片 7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0" name="矩形 9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98042" y="1016355"/>
            <a:ext cx="2298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用戶過去給出的平均星等</a:t>
            </a:r>
          </a:p>
        </p:txBody>
      </p:sp>
      <p:pic>
        <p:nvPicPr>
          <p:cNvPr id="15" name="圖片 14" descr="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60" y="3756494"/>
            <a:ext cx="891492" cy="891492"/>
          </a:xfrm>
          <a:prstGeom prst="rect">
            <a:avLst/>
          </a:prstGeom>
          <a:ln>
            <a:noFill/>
          </a:ln>
        </p:spPr>
      </p:pic>
      <p:pic>
        <p:nvPicPr>
          <p:cNvPr id="16" name="圖片 15" descr="man-u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95" y="3833870"/>
            <a:ext cx="822685" cy="822685"/>
          </a:xfrm>
          <a:prstGeom prst="rect">
            <a:avLst/>
          </a:prstGeom>
          <a:ln>
            <a:noFill/>
          </a:ln>
        </p:spPr>
      </p:pic>
      <p:sp>
        <p:nvSpPr>
          <p:cNvPr id="19" name="文字方塊 18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pic>
        <p:nvPicPr>
          <p:cNvPr id="24" name="圖片 23" descr="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/>
          <a:stretch/>
        </p:blipFill>
        <p:spPr>
          <a:xfrm>
            <a:off x="117396" y="1402593"/>
            <a:ext cx="9095015" cy="387487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86388" y="1468536"/>
            <a:ext cx="952300" cy="226584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842606" y="764653"/>
            <a:ext cx="2773899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重要程度</a:t>
            </a:r>
          </a:p>
        </p:txBody>
      </p:sp>
    </p:spTree>
    <p:extLst>
      <p:ext uri="{BB962C8B-B14F-4D97-AF65-F5344CB8AC3E}">
        <p14:creationId xmlns:p14="http://schemas.microsoft.com/office/powerpoint/2010/main" val="4272859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/>
          <a:stretch/>
        </p:blipFill>
        <p:spPr>
          <a:xfrm>
            <a:off x="117396" y="1402593"/>
            <a:ext cx="9095015" cy="38748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" name="圖片 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0" name="矩形 9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424404" y="4629043"/>
            <a:ext cx="2298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小丙過去給出的平均星等</a:t>
            </a:r>
          </a:p>
        </p:txBody>
      </p:sp>
      <p:pic>
        <p:nvPicPr>
          <p:cNvPr id="24" name="圖片 23" descr="man-us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98" y="4072453"/>
            <a:ext cx="650649" cy="650649"/>
          </a:xfrm>
          <a:prstGeom prst="rect">
            <a:avLst/>
          </a:prstGeom>
        </p:spPr>
      </p:pic>
      <p:pic>
        <p:nvPicPr>
          <p:cNvPr id="25" name="圖片 24" descr="shop (1).png"/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10" y="4016122"/>
            <a:ext cx="637012" cy="762356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769071" y="4715197"/>
            <a:ext cx="5356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087637" y="4770573"/>
            <a:ext cx="8747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2842606" y="764653"/>
            <a:ext cx="2773899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重要程度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E1FE94D-B436-41BE-82B5-B3A415B4B390}"/>
              </a:ext>
            </a:extLst>
          </p:cNvPr>
          <p:cNvSpPr/>
          <p:nvPr/>
        </p:nvSpPr>
        <p:spPr>
          <a:xfrm>
            <a:off x="286388" y="1468536"/>
            <a:ext cx="952300" cy="226584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19196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/>
          <a:stretch/>
        </p:blipFill>
        <p:spPr>
          <a:xfrm>
            <a:off x="117396" y="1402593"/>
            <a:ext cx="9095015" cy="38748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" name="圖片 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0" name="矩形 9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9049" y="2499784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39049" y="3343996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39049" y="3009043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39049" y="3971733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30867" y="4139938"/>
            <a:ext cx="742180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842606" y="764653"/>
            <a:ext cx="2773899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重要程度</a:t>
            </a:r>
          </a:p>
        </p:txBody>
      </p:sp>
    </p:spTree>
    <p:extLst>
      <p:ext uri="{BB962C8B-B14F-4D97-AF65-F5344CB8AC3E}">
        <p14:creationId xmlns:p14="http://schemas.microsoft.com/office/powerpoint/2010/main" val="23187781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AEEA562-C359-42C2-B409-99D61B8FA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4" t="14204"/>
          <a:stretch/>
        </p:blipFill>
        <p:spPr>
          <a:xfrm>
            <a:off x="966183" y="1282374"/>
            <a:ext cx="7447580" cy="380683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3613003" y="1386553"/>
            <a:ext cx="4163954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0" name="直線接點 19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0" name="圖片 39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2" name="矩形 41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325868" y="698427"/>
            <a:ext cx="380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對評論做文本分析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建立五大特質</a:t>
            </a:r>
          </a:p>
        </p:txBody>
      </p:sp>
    </p:spTree>
    <p:extLst>
      <p:ext uri="{BB962C8B-B14F-4D97-AF65-F5344CB8AC3E}">
        <p14:creationId xmlns:p14="http://schemas.microsoft.com/office/powerpoint/2010/main" val="39611857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 descr="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/>
          <a:stretch/>
        </p:blipFill>
        <p:spPr>
          <a:xfrm>
            <a:off x="117396" y="1402593"/>
            <a:ext cx="9095015" cy="387487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39049" y="2499784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39049" y="3343996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39049" y="3009043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39049" y="3971733"/>
            <a:ext cx="533997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0867" y="4139938"/>
            <a:ext cx="742180" cy="150640"/>
          </a:xfrm>
          <a:prstGeom prst="rect">
            <a:avLst/>
          </a:prstGeom>
          <a:noFill/>
          <a:ln w="38100" cmpd="sng">
            <a:solidFill>
              <a:srgbClr val="A335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" name="圖片 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0" name="矩形 9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6943058" y="3528696"/>
            <a:ext cx="2125124" cy="1742809"/>
            <a:chOff x="5675310" y="1700397"/>
            <a:chExt cx="2840117" cy="1827050"/>
          </a:xfrm>
        </p:grpSpPr>
        <p:sp>
          <p:nvSpPr>
            <p:cNvPr id="16" name="矩形 15"/>
            <p:cNvSpPr/>
            <p:nvPr/>
          </p:nvSpPr>
          <p:spPr>
            <a:xfrm>
              <a:off x="5675310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rgbClr val="4968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5398" y="1700397"/>
              <a:ext cx="1069451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rgbClr val="4968A6"/>
                </a:solidFill>
              </a:endParaRPr>
            </a:p>
          </p:txBody>
        </p:sp>
      </p:grpSp>
      <p:pic>
        <p:nvPicPr>
          <p:cNvPr id="27" name="圖片 26" descr="man-user (1)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56" y="4127829"/>
            <a:ext cx="650649" cy="650649"/>
          </a:xfrm>
          <a:prstGeom prst="rect">
            <a:avLst/>
          </a:prstGeom>
        </p:spPr>
      </p:pic>
      <p:pic>
        <p:nvPicPr>
          <p:cNvPr id="28" name="圖片 27" descr="shop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10" y="4016122"/>
            <a:ext cx="637012" cy="762356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275829" y="4770573"/>
            <a:ext cx="5356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087637" y="4770573"/>
            <a:ext cx="8747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2842606" y="764653"/>
            <a:ext cx="2773899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重要程度</a:t>
            </a:r>
          </a:p>
        </p:txBody>
      </p:sp>
    </p:spTree>
    <p:extLst>
      <p:ext uri="{BB962C8B-B14F-4D97-AF65-F5344CB8AC3E}">
        <p14:creationId xmlns:p14="http://schemas.microsoft.com/office/powerpoint/2010/main" val="39717185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 descr="1.png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"/>
          <a:stretch/>
        </p:blipFill>
        <p:spPr>
          <a:xfrm>
            <a:off x="117396" y="1402593"/>
            <a:ext cx="9095015" cy="38748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" name="圖片 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0" name="矩形 9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6943058" y="3528696"/>
            <a:ext cx="2125124" cy="1742809"/>
            <a:chOff x="5675310" y="1700397"/>
            <a:chExt cx="2840117" cy="1827050"/>
          </a:xfrm>
        </p:grpSpPr>
        <p:sp>
          <p:nvSpPr>
            <p:cNvPr id="16" name="矩形 15"/>
            <p:cNvSpPr/>
            <p:nvPr/>
          </p:nvSpPr>
          <p:spPr>
            <a:xfrm>
              <a:off x="5675310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6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15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8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10</a:t>
              </a:r>
            </a:p>
            <a:p>
              <a:pPr algn="ctr">
                <a:lnSpc>
                  <a:spcPct val="130000"/>
                </a:lnSpc>
              </a:pPr>
              <a:r>
                <a:rPr kumimoji="1" lang="en-US" altLang="zh-TW" sz="1200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18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rgbClr val="4968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5398" y="1700397"/>
              <a:ext cx="1069451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4968A6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rgbClr val="4968A6"/>
                </a:solidFill>
              </a:endParaRPr>
            </a:p>
          </p:txBody>
        </p:sp>
      </p:grpSp>
      <p:pic>
        <p:nvPicPr>
          <p:cNvPr id="27" name="圖片 26" descr="man-user (1).png"/>
          <p:cNvPicPr>
            <a:picLocks noChangeAspect="1"/>
          </p:cNvPicPr>
          <p:nvPr/>
        </p:nvPicPr>
        <p:blipFill>
          <a:blip r:embed="rId4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56" y="4127829"/>
            <a:ext cx="650649" cy="650649"/>
          </a:xfrm>
          <a:prstGeom prst="rect">
            <a:avLst/>
          </a:prstGeom>
        </p:spPr>
      </p:pic>
      <p:pic>
        <p:nvPicPr>
          <p:cNvPr id="28" name="圖片 27" descr="shop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10" y="4016122"/>
            <a:ext cx="637012" cy="762356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4275829" y="4770573"/>
            <a:ext cx="53561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087637" y="4770573"/>
            <a:ext cx="8747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C7A5B70-EF62-4430-B021-78EA39909A44}"/>
              </a:ext>
            </a:extLst>
          </p:cNvPr>
          <p:cNvSpPr txBox="1"/>
          <p:nvPr/>
        </p:nvSpPr>
        <p:spPr>
          <a:xfrm>
            <a:off x="8566080" y="353448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分數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842606" y="764653"/>
            <a:ext cx="2773899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  <a: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重要程度</a:t>
            </a:r>
          </a:p>
        </p:txBody>
      </p:sp>
    </p:spTree>
    <p:extLst>
      <p:ext uri="{BB962C8B-B14F-4D97-AF65-F5344CB8AC3E}">
        <p14:creationId xmlns:p14="http://schemas.microsoft.com/office/powerpoint/2010/main" val="7670265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69909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字方塊 5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65" name="直線接點 6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69" name="圖片 68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71" name="矩形 70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99" name="左中括弧 9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0" name="右中括弧 9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4968A6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103" name="矩形 102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105" name="矩形 104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106" name="矩形 105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107" name="矩形 106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4                      ?                       5                     4                          </a:t>
            </a:r>
            <a:endParaRPr kumimoji="1" lang="zh-TW" altLang="en-US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rgbClr val="4968A6"/>
                </a:solidFill>
              </a:rPr>
              <a:t>4</a:t>
            </a:r>
            <a:br>
              <a:rPr kumimoji="1" lang="en-US" altLang="zh-TW" sz="1600" b="1" dirty="0">
                <a:solidFill>
                  <a:srgbClr val="4968A6"/>
                </a:solidFill>
              </a:rPr>
            </a:br>
            <a:r>
              <a:rPr kumimoji="1" lang="en-US" altLang="zh-TW" sz="1600" b="1" dirty="0">
                <a:solidFill>
                  <a:srgbClr val="4968A6"/>
                </a:solidFill>
              </a:rPr>
              <a:t>2</a:t>
            </a:r>
            <a:br>
              <a:rPr kumimoji="1" lang="en-US" altLang="zh-TW" sz="1600" b="1" dirty="0">
                <a:solidFill>
                  <a:srgbClr val="4968A6"/>
                </a:solidFill>
              </a:rPr>
            </a:br>
            <a:r>
              <a:rPr kumimoji="1" lang="en-US" altLang="zh-TW" sz="1600" b="1" dirty="0">
                <a:solidFill>
                  <a:srgbClr val="4968A6"/>
                </a:solidFill>
              </a:rPr>
              <a:t>3</a:t>
            </a:r>
          </a:p>
        </p:txBody>
      </p:sp>
      <p:sp>
        <p:nvSpPr>
          <p:cNvPr id="112" name="文字方塊 111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en-US" sz="14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6596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字方塊 5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65" name="直線接點 6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69" name="圖片 68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71" name="矩形 70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78" name="矩形 77"/>
          <p:cNvSpPr/>
          <p:nvPr/>
        </p:nvSpPr>
        <p:spPr>
          <a:xfrm>
            <a:off x="1222380" y="4713888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200" dirty="0"/>
          </a:p>
        </p:txBody>
      </p:sp>
      <p:sp>
        <p:nvSpPr>
          <p:cNvPr id="79" name="矩形 78"/>
          <p:cNvSpPr/>
          <p:nvPr/>
        </p:nvSpPr>
        <p:spPr>
          <a:xfrm>
            <a:off x="1222380" y="433970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2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6752182" y="4267629"/>
            <a:ext cx="61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=</a:t>
            </a:r>
            <a:endParaRPr kumimoji="1" lang="zh-TW" altLang="en-US" sz="12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6919068" y="4284769"/>
            <a:ext cx="66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585129" y="4713888"/>
            <a:ext cx="669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2250313" y="4367135"/>
            <a:ext cx="61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=</a:t>
            </a:r>
            <a:endParaRPr kumimoji="1" lang="zh-TW" altLang="en-US" sz="12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284093" y="4740922"/>
            <a:ext cx="334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=</a:t>
            </a:r>
            <a:endParaRPr kumimoji="1" lang="zh-TW" altLang="en-US" sz="1200" dirty="0"/>
          </a:p>
        </p:txBody>
      </p:sp>
      <p:sp>
        <p:nvSpPr>
          <p:cNvPr id="52" name="左中括弧 51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右中括弧 52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6" name="矩形 55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60" name="矩形 59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61" name="矩形 60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? 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rgbClr val="D9D9D9"/>
                </a:solidFill>
              </a:rPr>
              <a:t>4</a:t>
            </a:r>
            <a:br>
              <a:rPr kumimoji="1" lang="en-US" altLang="zh-TW" sz="1600" b="1" dirty="0">
                <a:solidFill>
                  <a:srgbClr val="D9D9D9"/>
                </a:solidFill>
              </a:rPr>
            </a:br>
            <a:r>
              <a:rPr kumimoji="1" lang="en-US" altLang="zh-TW" sz="1600" b="1" dirty="0">
                <a:solidFill>
                  <a:srgbClr val="D9D9D9"/>
                </a:solidFill>
              </a:rPr>
              <a:t>2</a:t>
            </a:r>
            <a:br>
              <a:rPr kumimoji="1" lang="en-US" altLang="zh-TW" sz="1600" b="1" dirty="0">
                <a:solidFill>
                  <a:srgbClr val="D9D9D9"/>
                </a:solidFill>
              </a:rPr>
            </a:br>
            <a:r>
              <a:rPr kumimoji="1" lang="en-US" altLang="zh-TW" sz="1600" b="1" dirty="0">
                <a:solidFill>
                  <a:srgbClr val="D9D9D9"/>
                </a:solidFill>
              </a:rPr>
              <a:t>3</a:t>
            </a:r>
          </a:p>
        </p:txBody>
      </p:sp>
      <p:sp>
        <p:nvSpPr>
          <p:cNvPr id="86" name="文字方塊 85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156134816943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r="28708"/>
          <a:stretch/>
        </p:blipFill>
        <p:spPr>
          <a:xfrm>
            <a:off x="2618909" y="3822627"/>
            <a:ext cx="4057022" cy="9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7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-33892" y="310282"/>
            <a:ext cx="16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18" name="橢圓 17"/>
          <p:cNvSpPr/>
          <p:nvPr/>
        </p:nvSpPr>
        <p:spPr>
          <a:xfrm>
            <a:off x="218961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35078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189612" y="2299707"/>
            <a:ext cx="2396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餐廳星等預測</a:t>
            </a:r>
          </a:p>
        </p:txBody>
      </p:sp>
      <p:sp>
        <p:nvSpPr>
          <p:cNvPr id="27" name="矩形 26"/>
          <p:cNvSpPr/>
          <p:nvPr/>
        </p:nvSpPr>
        <p:spPr>
          <a:xfrm>
            <a:off x="4549680" y="2293313"/>
            <a:ext cx="2123893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個人化推播</a:t>
            </a:r>
            <a:endParaRPr lang="en-US" altLang="zh-TW" sz="2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2333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/>
          <p:cNvSpPr txBox="1"/>
          <p:nvPr/>
        </p:nvSpPr>
        <p:spPr>
          <a:xfrm>
            <a:off x="922975" y="4334843"/>
            <a:ext cx="267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1400" dirty="0">
                <a:latin typeface="Heiti TC Light"/>
                <a:ea typeface="Heiti TC Light"/>
                <a:cs typeface="Heiti TC Light"/>
              </a:rPr>
              <a:t>預測小丙對韓食館的評分</a:t>
            </a: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 =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380" y="4334843"/>
            <a:ext cx="48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+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7134" y="4061086"/>
            <a:ext cx="2213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0.42</a:t>
            </a:r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x (5-4) + 0.31 x (2-2)   </a:t>
            </a:r>
            <a:endParaRPr lang="zh-TW" altLang="en-US" sz="1400" dirty="0">
              <a:solidFill>
                <a:srgbClr val="D9D9D9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142594" y="4453573"/>
            <a:ext cx="212792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7" name="圖片 86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89" name="矩形 88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49" name="左中括弧 4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右中括弧 4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5" name="矩形 54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7" name="矩形 56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58" name="矩形 57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? 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rgbClr val="D9D9D9"/>
                </a:solidFill>
              </a:rPr>
              <a:t>4</a:t>
            </a:r>
            <a:br>
              <a:rPr kumimoji="1" lang="en-US" altLang="zh-TW" sz="1600" b="1" dirty="0">
                <a:solidFill>
                  <a:srgbClr val="D9D9D9"/>
                </a:solidFill>
              </a:rPr>
            </a:br>
            <a:r>
              <a:rPr kumimoji="1" lang="en-US" altLang="zh-TW" sz="1600" b="1" dirty="0">
                <a:solidFill>
                  <a:srgbClr val="D9D9D9"/>
                </a:solidFill>
              </a:rPr>
              <a:t>2</a:t>
            </a:r>
            <a:br>
              <a:rPr kumimoji="1" lang="en-US" altLang="zh-TW" sz="1600" b="1" dirty="0">
                <a:solidFill>
                  <a:srgbClr val="D9D9D9"/>
                </a:solidFill>
              </a:rPr>
            </a:br>
            <a:r>
              <a:rPr kumimoji="1" lang="en-US" altLang="zh-TW" sz="1600" b="1" dirty="0">
                <a:solidFill>
                  <a:srgbClr val="4968A6"/>
                </a:solidFill>
              </a:rPr>
              <a:t>3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736" y="266369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736" y="2375830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57096" y="2670185"/>
            <a:ext cx="669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91149" y="2381797"/>
            <a:ext cx="576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494202" y="4459055"/>
            <a:ext cx="12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0.42 + 0.31</a:t>
            </a:r>
            <a:endParaRPr kumimoji="1" lang="zh-TW" altLang="en-US" sz="14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204249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194706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2549554" y="376975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906816" y="375864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425111" y="3764973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甲對韓食館的評分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甲的評分平均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776264" y="3740311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乙對韓食館的評分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乙的評分平均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268204" y="4604561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丙評分平均</a:t>
            </a:r>
          </a:p>
        </p:txBody>
      </p:sp>
    </p:spTree>
    <p:extLst>
      <p:ext uri="{BB962C8B-B14F-4D97-AF65-F5344CB8AC3E}">
        <p14:creationId xmlns:p14="http://schemas.microsoft.com/office/powerpoint/2010/main" val="5474203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/>
          <p:cNvSpPr txBox="1"/>
          <p:nvPr/>
        </p:nvSpPr>
        <p:spPr>
          <a:xfrm>
            <a:off x="922975" y="4334843"/>
            <a:ext cx="267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1400" dirty="0">
                <a:latin typeface="Heiti TC Light"/>
                <a:ea typeface="Heiti TC Light"/>
                <a:cs typeface="Heiti TC Light"/>
              </a:rPr>
              <a:t>預測小丙對韓食館的評分</a:t>
            </a: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 =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380" y="4334843"/>
            <a:ext cx="48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3  +</a:t>
            </a:r>
            <a:endParaRPr lang="zh-TW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7134" y="4061086"/>
            <a:ext cx="212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 </a:t>
            </a:r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x (5-4)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+ 0.31 </a:t>
            </a:r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x (2-2)   </a:t>
            </a:r>
            <a:endParaRPr lang="zh-TW" altLang="en-US" sz="1400" dirty="0">
              <a:solidFill>
                <a:srgbClr val="D9D9D9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142594" y="4453573"/>
            <a:ext cx="212792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7" name="圖片 86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89" name="矩形 88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49" name="左中括弧 4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右中括弧 4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5" name="矩形 54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7" name="矩形 56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58" name="矩形 57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? 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dirty="0">
                <a:solidFill>
                  <a:srgbClr val="D9D9D9"/>
                </a:solidFill>
              </a:rPr>
              <a:t>4</a:t>
            </a:r>
            <a:br>
              <a:rPr kumimoji="1" lang="en-US" altLang="zh-TW" sz="1600" dirty="0">
                <a:solidFill>
                  <a:srgbClr val="D9D9D9"/>
                </a:solidFill>
              </a:rPr>
            </a:br>
            <a:r>
              <a:rPr kumimoji="1" lang="en-US" altLang="zh-TW" sz="1600" dirty="0">
                <a:solidFill>
                  <a:srgbClr val="D9D9D9"/>
                </a:solidFill>
              </a:rPr>
              <a:t>2</a:t>
            </a:r>
            <a:br>
              <a:rPr kumimoji="1" lang="en-US" altLang="zh-TW" sz="1600" dirty="0">
                <a:solidFill>
                  <a:srgbClr val="D9D9D9"/>
                </a:solidFill>
              </a:rPr>
            </a:br>
            <a:r>
              <a:rPr kumimoji="1" lang="en-US" altLang="zh-TW" sz="1600" dirty="0">
                <a:solidFill>
                  <a:srgbClr val="D9D9D9"/>
                </a:solidFill>
              </a:rPr>
              <a:t>3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文字方塊 42"/>
          <p:cNvSpPr txBox="1"/>
          <p:nvPr/>
        </p:nvSpPr>
        <p:spPr>
          <a:xfrm flipH="1">
            <a:off x="2933155" y="1184329"/>
            <a:ext cx="140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494202" y="4459055"/>
            <a:ext cx="12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 + 0.31</a:t>
            </a:r>
            <a:endParaRPr kumimoji="1" lang="zh-TW" altLang="en-US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204249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194706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2549554" y="376975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906816" y="375864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425111" y="3764973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甲對韓食館的評分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甲的評分平均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776264" y="3740311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乙對韓食館的評分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乙的評分平均</a:t>
            </a:r>
            <a:r>
              <a:rPr kumimoji="1" lang="en-US" altLang="zh-TW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268204" y="4604561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丙評分平均</a:t>
            </a:r>
          </a:p>
        </p:txBody>
      </p:sp>
      <p:sp>
        <p:nvSpPr>
          <p:cNvPr id="69" name="矩形 68"/>
          <p:cNvSpPr/>
          <p:nvPr/>
        </p:nvSpPr>
        <p:spPr>
          <a:xfrm>
            <a:off x="21736" y="266369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rgbClr val="4968A6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1736" y="2375830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rgbClr val="4968A6"/>
              </a:solidFill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57096" y="2670185"/>
            <a:ext cx="669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05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91149" y="2381797"/>
            <a:ext cx="576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05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98382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/>
          <p:cNvSpPr txBox="1"/>
          <p:nvPr/>
        </p:nvSpPr>
        <p:spPr>
          <a:xfrm>
            <a:off x="922975" y="4334843"/>
            <a:ext cx="267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1400" dirty="0">
                <a:latin typeface="Heiti TC Light"/>
                <a:ea typeface="Heiti TC Light"/>
                <a:cs typeface="Heiti TC Light"/>
              </a:rPr>
              <a:t>預測小丙對韓食館的評分</a:t>
            </a: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 =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380" y="4334843"/>
            <a:ext cx="48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3</a:t>
            </a:r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+</a:t>
            </a:r>
            <a:endParaRPr lang="zh-TW" altLang="en-US" sz="1400" dirty="0">
              <a:solidFill>
                <a:srgbClr val="D9D9D9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7134" y="4061086"/>
            <a:ext cx="2213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0.42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x (5-4) + </a:t>
            </a:r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0.31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x (2-2)   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142594" y="4453573"/>
            <a:ext cx="212792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7" name="圖片 86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89" name="矩形 88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49" name="左中括弧 4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右中括弧 4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5" name="矩形 54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7" name="矩形 56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58" name="矩形 57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? 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2                      </a:t>
            </a:r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2</a:t>
            </a:r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                  2                     1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3                      </a:t>
            </a:r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5</a:t>
            </a:r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                  4                     4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rgbClr val="4968A6"/>
                </a:solidFill>
              </a:rPr>
              <a:t>4</a:t>
            </a:r>
            <a:br>
              <a:rPr kumimoji="1" lang="en-US" altLang="zh-TW" sz="1600" b="1" dirty="0">
                <a:solidFill>
                  <a:srgbClr val="4968A6"/>
                </a:solidFill>
              </a:rPr>
            </a:br>
            <a:r>
              <a:rPr kumimoji="1" lang="en-US" altLang="zh-TW" sz="1600" b="1" dirty="0">
                <a:solidFill>
                  <a:srgbClr val="4968A6"/>
                </a:solidFill>
              </a:rPr>
              <a:t>2</a:t>
            </a:r>
            <a:br>
              <a:rPr kumimoji="1" lang="en-US" altLang="zh-TW" sz="1600" b="1" dirty="0">
                <a:solidFill>
                  <a:srgbClr val="4968A6"/>
                </a:solidFill>
              </a:rPr>
            </a:br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494202" y="4459055"/>
            <a:ext cx="12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0.42 + 0.31</a:t>
            </a:r>
            <a:endParaRPr kumimoji="1" lang="zh-TW" altLang="en-US" sz="1400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204249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194706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2549554" y="376975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906816" y="375864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425111" y="3764973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甲對韓食館的評分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甲的評分平均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776264" y="3740311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乙對韓食館的評分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乙的評分平均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268204" y="4604561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丙評分平均</a:t>
            </a:r>
          </a:p>
        </p:txBody>
      </p:sp>
      <p:sp>
        <p:nvSpPr>
          <p:cNvPr id="70" name="矩形 69"/>
          <p:cNvSpPr/>
          <p:nvPr/>
        </p:nvSpPr>
        <p:spPr>
          <a:xfrm>
            <a:off x="21736" y="266369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736" y="2375830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57096" y="2670185"/>
            <a:ext cx="669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691149" y="2381797"/>
            <a:ext cx="576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3600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/>
          <p:cNvSpPr txBox="1"/>
          <p:nvPr/>
        </p:nvSpPr>
        <p:spPr>
          <a:xfrm>
            <a:off x="922975" y="4334843"/>
            <a:ext cx="267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1400" dirty="0">
                <a:latin typeface="Heiti TC Light"/>
                <a:ea typeface="Heiti TC Light"/>
                <a:cs typeface="Heiti TC Light"/>
              </a:rPr>
              <a:t>預測小丙對韓食館的評分</a:t>
            </a: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 =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380" y="4334843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  +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7134" y="4061086"/>
            <a:ext cx="212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 x (5-4) + 0.31 x (2-2)   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142594" y="4453573"/>
            <a:ext cx="212792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7" name="圖片 86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89" name="矩形 88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49" name="左中括弧 4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右中括弧 4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5" name="矩形 54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7" name="矩形 56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58" name="矩形 57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</a:t>
            </a:r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? </a:t>
            </a:r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  <a:t>4</a:t>
            </a:r>
            <a:b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  <a:t>2</a:t>
            </a:r>
            <a:b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494202" y="4459055"/>
            <a:ext cx="12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 + 0.31</a:t>
            </a:r>
            <a:endParaRPr kumimoji="1" lang="zh-TW" altLang="en-US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204249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194706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2549554" y="376975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906816" y="375864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425111" y="3764973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甲對韓食館的評分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甲的評分平均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776264" y="3740311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乙對韓食館的評分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乙的評分平均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268204" y="4604561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丙評分平均</a:t>
            </a:r>
          </a:p>
        </p:txBody>
      </p:sp>
      <p:sp>
        <p:nvSpPr>
          <p:cNvPr id="68" name="矩形 67"/>
          <p:cNvSpPr/>
          <p:nvPr/>
        </p:nvSpPr>
        <p:spPr>
          <a:xfrm>
            <a:off x="6646171" y="4259366"/>
            <a:ext cx="31677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latin typeface="Heiti TC Light"/>
                <a:ea typeface="Heiti TC Light"/>
                <a:cs typeface="Heiti TC Light"/>
              </a:rPr>
              <a:t>=</a:t>
            </a:r>
            <a:endParaRPr kumimoji="1" lang="zh-TW" altLang="en-US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109926" y="4259366"/>
            <a:ext cx="716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3.65</a:t>
            </a:r>
            <a:endParaRPr kumimoji="1" lang="zh-TW" altLang="en-US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1736" y="266369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736" y="2375830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57096" y="2670185"/>
            <a:ext cx="669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691149" y="2381797"/>
            <a:ext cx="576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5872755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字方塊 50"/>
          <p:cNvSpPr txBox="1"/>
          <p:nvPr/>
        </p:nvSpPr>
        <p:spPr>
          <a:xfrm>
            <a:off x="922975" y="4334843"/>
            <a:ext cx="2679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1400" dirty="0">
                <a:latin typeface="Heiti TC Light"/>
                <a:ea typeface="Heiti TC Light"/>
                <a:cs typeface="Heiti TC Light"/>
              </a:rPr>
              <a:t>預測小丙對韓食館的評分</a:t>
            </a: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 =</a:t>
            </a:r>
            <a:endParaRPr kumimoji="1" lang="zh-TW" altLang="en-US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31380" y="4334843"/>
            <a:ext cx="482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+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57134" y="4061086"/>
            <a:ext cx="22133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x (5-4) + 0.31 x (2-2)   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142594" y="4453573"/>
            <a:ext cx="2127920" cy="0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83" name="直線接點 8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矩形 8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7" name="圖片 86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8" name="文字方塊 8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89" name="矩形 88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矩形 8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7109926" y="648432"/>
            <a:ext cx="937873" cy="59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XGBOOST</a:t>
            </a:r>
          </a:p>
          <a:p>
            <a:pPr algn="ctr">
              <a:lnSpc>
                <a:spcPct val="110000"/>
              </a:lnSpc>
            </a:pPr>
            <a:r>
              <a:rPr kumimoji="1" lang="en-US" altLang="zh-TW" sz="10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Ludwig</a:t>
            </a:r>
          </a:p>
          <a:p>
            <a:pPr algn="ctr">
              <a:lnSpc>
                <a:spcPct val="110000"/>
              </a:lnSpc>
            </a:pPr>
            <a:r>
              <a:rPr kumimoji="1"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協同過濾</a:t>
            </a:r>
          </a:p>
        </p:txBody>
      </p:sp>
      <p:sp>
        <p:nvSpPr>
          <p:cNvPr id="49" name="左中括弧 48"/>
          <p:cNvSpPr/>
          <p:nvPr/>
        </p:nvSpPr>
        <p:spPr>
          <a:xfrm>
            <a:off x="1832092" y="2099017"/>
            <a:ext cx="260985" cy="1256212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右中括弧 49"/>
          <p:cNvSpPr/>
          <p:nvPr/>
        </p:nvSpPr>
        <p:spPr>
          <a:xfrm>
            <a:off x="6836853" y="2075002"/>
            <a:ext cx="232779" cy="1292636"/>
          </a:xfrm>
          <a:prstGeom prst="rightBracke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>
              <a:solidFill>
                <a:srgbClr val="D9D9D9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935418" y="1754816"/>
            <a:ext cx="1440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九州鬆餅</a:t>
            </a:r>
            <a:r>
              <a:rPr lang="x-none" altLang="zh-TW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187571" y="1767225"/>
            <a:ext cx="1416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韓食館</a:t>
            </a:r>
          </a:p>
        </p:txBody>
      </p:sp>
      <p:sp>
        <p:nvSpPr>
          <p:cNvPr id="55" name="矩形 54"/>
          <p:cNvSpPr/>
          <p:nvPr/>
        </p:nvSpPr>
        <p:spPr>
          <a:xfrm>
            <a:off x="4830946" y="1791240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樂麵屋</a:t>
            </a:r>
            <a:endParaRPr lang="x-none" altLang="zh-TW" sz="14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49257" y="17912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操場酒吧</a:t>
            </a:r>
          </a:p>
        </p:txBody>
      </p:sp>
      <p:sp>
        <p:nvSpPr>
          <p:cNvPr id="57" name="矩形 56"/>
          <p:cNvSpPr/>
          <p:nvPr/>
        </p:nvSpPr>
        <p:spPr>
          <a:xfrm>
            <a:off x="1205504" y="283042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小丙</a:t>
            </a:r>
          </a:p>
        </p:txBody>
      </p:sp>
      <p:sp>
        <p:nvSpPr>
          <p:cNvPr id="58" name="矩形 57"/>
          <p:cNvSpPr/>
          <p:nvPr/>
        </p:nvSpPr>
        <p:spPr>
          <a:xfrm>
            <a:off x="1205504" y="251736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小乙</a:t>
            </a:r>
          </a:p>
        </p:txBody>
      </p:sp>
      <p:sp>
        <p:nvSpPr>
          <p:cNvPr id="59" name="矩形 58"/>
          <p:cNvSpPr/>
          <p:nvPr/>
        </p:nvSpPr>
        <p:spPr>
          <a:xfrm>
            <a:off x="1205504" y="222866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小甲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2444384" y="2851376"/>
            <a:ext cx="450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4                      </a:t>
            </a:r>
            <a:r>
              <a:rPr kumimoji="1"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? </a:t>
            </a:r>
            <a:r>
              <a:rPr kumimoji="1" lang="en-US" altLang="zh-TW" sz="16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                 5                     4                          </a:t>
            </a:r>
            <a:endParaRPr kumimoji="1" lang="zh-TW" altLang="en-US" sz="1600" b="1" dirty="0">
              <a:solidFill>
                <a:srgbClr val="D9D9D9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444385" y="2524933"/>
            <a:ext cx="464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2                      2                       2                     1                          </a:t>
            </a:r>
            <a:endParaRPr kumimoji="1" lang="zh-TW" altLang="en-US" sz="16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444384" y="2191934"/>
            <a:ext cx="470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3                      5                       4                     4                          </a:t>
            </a:r>
            <a:endParaRPr kumimoji="1" lang="zh-TW" altLang="en-US" sz="16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390691" y="2142248"/>
            <a:ext cx="44439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  <a:t>4</a:t>
            </a:r>
            <a:b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  <a:t>2</a:t>
            </a:r>
            <a:br>
              <a:rPr kumimoji="1" lang="en-US" altLang="zh-TW" sz="1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7152114" y="1788305"/>
            <a:ext cx="71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平均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8FE3EA-E32C-44B4-B513-D6EAC6D265EF}"/>
              </a:ext>
            </a:extLst>
          </p:cNvPr>
          <p:cNvSpPr/>
          <p:nvPr/>
        </p:nvSpPr>
        <p:spPr>
          <a:xfrm>
            <a:off x="371729" y="927646"/>
            <a:ext cx="1440379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相似度計算</a:t>
            </a:r>
            <a:endParaRPr lang="en-US" altLang="zh-TW" sz="14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評分星等預測</a:t>
            </a:r>
            <a:r>
              <a:rPr lang="x-none" altLang="zh-TW" sz="1400" b="1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x-none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4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494202" y="4459055"/>
            <a:ext cx="1214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0.42 + 0.31</a:t>
            </a:r>
            <a:endParaRPr kumimoji="1" lang="zh-TW" altLang="en-US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204249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194706" y="476683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2549554" y="376975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906816" y="3758642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425111" y="3764973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甲對韓食館的評分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甲的評分平均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6776264" y="3740311"/>
            <a:ext cx="2746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乙對韓食館的評分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mr-IN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乙的評分平均</a:t>
            </a:r>
            <a:r>
              <a:rPr kumimoji="1"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3268204" y="4604561"/>
            <a:ext cx="990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丙評分平均</a:t>
            </a:r>
          </a:p>
        </p:txBody>
      </p:sp>
      <p:sp>
        <p:nvSpPr>
          <p:cNvPr id="68" name="矩形 67"/>
          <p:cNvSpPr/>
          <p:nvPr/>
        </p:nvSpPr>
        <p:spPr>
          <a:xfrm>
            <a:off x="6646171" y="4259366"/>
            <a:ext cx="31677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>
                <a:latin typeface="Heiti TC Light"/>
                <a:ea typeface="Heiti TC Light"/>
                <a:cs typeface="Heiti TC Light"/>
              </a:rPr>
              <a:t>=</a:t>
            </a:r>
            <a:endParaRPr kumimoji="1" lang="zh-TW" altLang="en-US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109926" y="4259366"/>
            <a:ext cx="716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3.65</a:t>
            </a:r>
            <a:endParaRPr kumimoji="1" lang="zh-TW" altLang="en-US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1736" y="2663695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乙丙相似度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1736" y="2375830"/>
            <a:ext cx="889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甲丙相似度</a:t>
            </a:r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lang="zh-TW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57096" y="2670185"/>
            <a:ext cx="669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0.31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691149" y="2381797"/>
            <a:ext cx="5762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0.42</a:t>
            </a:r>
            <a:endParaRPr kumimoji="1" lang="zh-TW" altLang="en-US" sz="105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871141" y="3138200"/>
            <a:ext cx="71683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3.65</a:t>
            </a:r>
            <a:endParaRPr kumimoji="1" lang="zh-TW" altLang="en-US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58553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6388" y="950886"/>
            <a:ext cx="11295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RMSE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2966" y="968648"/>
            <a:ext cx="19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=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156134828402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6" t="9810" r="5281" b="19394"/>
          <a:stretch/>
        </p:blipFill>
        <p:spPr>
          <a:xfrm>
            <a:off x="1512710" y="770154"/>
            <a:ext cx="1740603" cy="5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171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/>
          <p:cNvSpPr/>
          <p:nvPr/>
        </p:nvSpPr>
        <p:spPr>
          <a:xfrm>
            <a:off x="1510163" y="2182458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9" name="圖片 38" descr="og-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35371" r="24131" b="36783"/>
          <a:stretch/>
        </p:blipFill>
        <p:spPr>
          <a:xfrm>
            <a:off x="3960178" y="2821748"/>
            <a:ext cx="1373518" cy="379187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1764795" y="1693988"/>
            <a:ext cx="123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XGBoost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matri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6" y="2550765"/>
            <a:ext cx="944245" cy="944245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755759" y="1491215"/>
            <a:ext cx="2397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</a:t>
            </a:r>
            <a:b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Filtering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933506" y="1693988"/>
            <a:ext cx="140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LUDWIG</a:t>
            </a:r>
            <a:endParaRPr kumimoji="1" lang="zh-TW" altLang="en-US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1" name="直線接點 4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47" name="矩形 46"/>
          <p:cNvSpPr/>
          <p:nvPr/>
        </p:nvSpPr>
        <p:spPr>
          <a:xfrm>
            <a:off x="7043140" y="374236"/>
            <a:ext cx="1004659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" name="圖片 3" descr="下載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95" y="2561834"/>
            <a:ext cx="1324259" cy="851309"/>
          </a:xfrm>
          <a:prstGeom prst="rect">
            <a:avLst/>
          </a:prstGeom>
        </p:spPr>
      </p:pic>
      <p:sp>
        <p:nvSpPr>
          <p:cNvPr id="34" name="橢圓 33"/>
          <p:cNvSpPr/>
          <p:nvPr/>
        </p:nvSpPr>
        <p:spPr>
          <a:xfrm>
            <a:off x="3733387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053415" y="2140429"/>
            <a:ext cx="1743150" cy="1707918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6388" y="950886"/>
            <a:ext cx="11295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RMSE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182966" y="968648"/>
            <a:ext cx="19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=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785079" y="4059568"/>
            <a:ext cx="6115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0.96</a:t>
            </a:r>
            <a:endParaRPr kumimoji="1" lang="zh-TW" altLang="en-US" b="1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155613" y="4045387"/>
            <a:ext cx="11780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0.95</a:t>
            </a:r>
            <a:endParaRPr kumimoji="1" lang="zh-TW" altLang="en-US" b="1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910971" y="4059568"/>
            <a:ext cx="11780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0.93</a:t>
            </a:r>
            <a:endParaRPr kumimoji="1" lang="zh-TW" altLang="en-US" b="1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1" name="圖片 50" descr="1561348284022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6" t="9810" r="5281" b="19394"/>
          <a:stretch/>
        </p:blipFill>
        <p:spPr>
          <a:xfrm>
            <a:off x="1512710" y="770154"/>
            <a:ext cx="1740603" cy="5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11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094897" y="2212409"/>
            <a:ext cx="1646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dirty="0">
                <a:latin typeface="Heiti TC Light"/>
                <a:ea typeface="Heiti TC Light"/>
                <a:cs typeface="Heiti TC Light"/>
              </a:rPr>
              <a:t>	</a:t>
            </a:r>
            <a:r>
              <a:rPr kumimoji="1" lang="zh-TW" altLang="en-US" sz="4000" b="1" dirty="0"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45551" y="1671875"/>
            <a:ext cx="2291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05</a:t>
            </a:r>
            <a:endParaRPr kumimoji="1" lang="zh-TW" altLang="en-US" sz="12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3486355"/>
            <a:ext cx="3075555" cy="12451"/>
          </a:xfrm>
          <a:prstGeom prst="line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20654" y="2228506"/>
            <a:ext cx="327099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01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團隊介紹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02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核心能力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03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專案價值</a:t>
            </a:r>
            <a:b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04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</p:spTree>
    <p:extLst>
      <p:ext uri="{BB962C8B-B14F-4D97-AF65-F5344CB8AC3E}">
        <p14:creationId xmlns:p14="http://schemas.microsoft.com/office/powerpoint/2010/main" val="2407725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1960261" y="2999073"/>
            <a:ext cx="1790299" cy="1791395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832753" y="2845906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686662" y="805323"/>
            <a:ext cx="1790299" cy="1791395"/>
          </a:xfrm>
          <a:prstGeom prst="ellipse">
            <a:avLst/>
          </a:prstGeom>
          <a:solidFill>
            <a:srgbClr val="4968A6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等腰三角形 2"/>
          <p:cNvSpPr/>
          <p:nvPr/>
        </p:nvSpPr>
        <p:spPr>
          <a:xfrm>
            <a:off x="2881671" y="1605975"/>
            <a:ext cx="3781488" cy="2288796"/>
          </a:xfrm>
          <a:prstGeom prst="triangle">
            <a:avLst>
              <a:gd name="adj" fmla="val 45707"/>
            </a:avLst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738202" y="3007572"/>
            <a:ext cx="1790299" cy="1791395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238936" y="4358109"/>
            <a:ext cx="1846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564212" y="651973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610694" y="2854405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750560" y="1427465"/>
            <a:ext cx="1726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Ambari</a:t>
            </a:r>
            <a:r>
              <a:rPr lang="en-US" altLang="zh-CHT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Ansible</a:t>
            </a:r>
            <a:endParaRPr lang="en-US" altLang="zh-CHT" sz="16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自動化大數據</a:t>
            </a:r>
            <a:br>
              <a:rPr lang="en-US" altLang="zh-TW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zh-CHT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05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17" name="矩形 16"/>
          <p:cNvSpPr/>
          <p:nvPr/>
        </p:nvSpPr>
        <p:spPr>
          <a:xfrm>
            <a:off x="5748527" y="3546214"/>
            <a:ext cx="1779974" cy="69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lang="en-US" altLang="zh-CHT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CHT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   </a:t>
            </a:r>
          </a:p>
        </p:txBody>
      </p:sp>
      <p:sp>
        <p:nvSpPr>
          <p:cNvPr id="18" name="矩形 17"/>
          <p:cNvSpPr/>
          <p:nvPr/>
        </p:nvSpPr>
        <p:spPr>
          <a:xfrm>
            <a:off x="2327673" y="3742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文</a:t>
            </a:r>
            <a:r>
              <a:rPr lang="zh-TW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本分析</a:t>
            </a:r>
            <a:endParaRPr lang="zh-CHT" altLang="en-US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2012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pic>
        <p:nvPicPr>
          <p:cNvPr id="15" name="圖片 14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218961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35078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189612" y="2299707"/>
            <a:ext cx="2396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餐廳星等預測</a:t>
            </a:r>
          </a:p>
        </p:txBody>
      </p:sp>
      <p:sp>
        <p:nvSpPr>
          <p:cNvPr id="24" name="矩形 23"/>
          <p:cNvSpPr/>
          <p:nvPr/>
        </p:nvSpPr>
        <p:spPr>
          <a:xfrm>
            <a:off x="4549680" y="2293313"/>
            <a:ext cx="2123893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個人化推播</a:t>
            </a:r>
            <a:endParaRPr lang="en-US" altLang="zh-TW" sz="2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05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37632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-33892" y="310282"/>
            <a:ext cx="16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5" name="圖片 14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2189612" y="1561544"/>
            <a:ext cx="2473629" cy="2524125"/>
          </a:xfrm>
          <a:prstGeom prst="ellipse">
            <a:avLst/>
          </a:prstGeom>
          <a:solidFill>
            <a:srgbClr val="4968A6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35078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189612" y="2299707"/>
            <a:ext cx="2396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餐廳星等預測</a:t>
            </a:r>
          </a:p>
        </p:txBody>
      </p:sp>
      <p:sp>
        <p:nvSpPr>
          <p:cNvPr id="23" name="矩形 22"/>
          <p:cNvSpPr/>
          <p:nvPr/>
        </p:nvSpPr>
        <p:spPr>
          <a:xfrm>
            <a:off x="4549680" y="2293313"/>
            <a:ext cx="2123893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個人化推播</a:t>
            </a:r>
            <a:endParaRPr lang="en-US" altLang="zh-TW" sz="2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82986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5"/>
          <p:cNvSpPr txBox="1">
            <a:spLocks/>
          </p:cNvSpPr>
          <p:nvPr/>
        </p:nvSpPr>
        <p:spPr>
          <a:xfrm>
            <a:off x="1914701" y="2068658"/>
            <a:ext cx="5705514" cy="551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Thank you for your listening !</a:t>
            </a:r>
          </a:p>
        </p:txBody>
      </p:sp>
      <p:sp>
        <p:nvSpPr>
          <p:cNvPr id="5" name="矩形 4"/>
          <p:cNvSpPr/>
          <p:nvPr/>
        </p:nvSpPr>
        <p:spPr>
          <a:xfrm>
            <a:off x="63849" y="46583"/>
            <a:ext cx="9252313" cy="5275256"/>
          </a:xfrm>
          <a:prstGeom prst="rect">
            <a:avLst/>
          </a:prstGeom>
          <a:noFill/>
          <a:ln w="155575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20" tIns="43210" rIns="86420" bIns="43210" spcCol="0"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90249" y="2775612"/>
            <a:ext cx="4695825" cy="6750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如對簡報有任何疑問</a:t>
            </a:r>
            <a:br>
              <a:rPr lang="en-US" altLang="zh-TW" sz="1600" dirty="0">
                <a:latin typeface="Heiti TC Light"/>
                <a:ea typeface="Heiti TC Light"/>
                <a:cs typeface="Heiti TC Light"/>
              </a:rPr>
            </a:b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歡迎寄信至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richiechao95@gmail.com</a:t>
            </a:r>
          </a:p>
        </p:txBody>
      </p:sp>
    </p:spTree>
    <p:extLst>
      <p:ext uri="{BB962C8B-B14F-4D97-AF65-F5344CB8AC3E}">
        <p14:creationId xmlns:p14="http://schemas.microsoft.com/office/powerpoint/2010/main" val="3555051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-33892" y="310282"/>
            <a:ext cx="16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18" name="橢圓 17"/>
          <p:cNvSpPr/>
          <p:nvPr/>
        </p:nvSpPr>
        <p:spPr>
          <a:xfrm>
            <a:off x="2189612" y="1561544"/>
            <a:ext cx="2473629" cy="2524125"/>
          </a:xfrm>
          <a:prstGeom prst="ellipse">
            <a:avLst/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350782" y="1561544"/>
            <a:ext cx="2473629" cy="2524125"/>
          </a:xfrm>
          <a:prstGeom prst="ellipse">
            <a:avLst/>
          </a:prstGeom>
          <a:solidFill>
            <a:srgbClr val="4968A6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189612" y="2299707"/>
            <a:ext cx="2396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餐廳星等預測</a:t>
            </a:r>
          </a:p>
        </p:txBody>
      </p:sp>
      <p:sp>
        <p:nvSpPr>
          <p:cNvPr id="27" name="矩形 26"/>
          <p:cNvSpPr/>
          <p:nvPr/>
        </p:nvSpPr>
        <p:spPr>
          <a:xfrm>
            <a:off x="4549680" y="2293313"/>
            <a:ext cx="2123893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顧客</a:t>
            </a:r>
            <a:br>
              <a:rPr lang="en-US" altLang="zh-TW" sz="24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24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個人化推播</a:t>
            </a:r>
            <a:endParaRPr lang="en-US" altLang="zh-TW" sz="24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233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橢圓 23"/>
          <p:cNvSpPr/>
          <p:nvPr/>
        </p:nvSpPr>
        <p:spPr>
          <a:xfrm>
            <a:off x="5605075" y="911870"/>
            <a:ext cx="1500620" cy="1457223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" name="直線接點 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941833" y="2458739"/>
            <a:ext cx="1706150" cy="126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五特質分數</a:t>
            </a:r>
            <a:b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打卡時間</a:t>
            </a:r>
            <a: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周間分布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餐廳類別</a:t>
            </a:r>
            <a:endParaRPr lang="en-US" altLang="zh-TW" sz="16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941833" y="811089"/>
            <a:ext cx="1608242" cy="1558006"/>
          </a:xfrm>
          <a:prstGeom prst="ellipse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97453" y="2458739"/>
            <a:ext cx="1775251" cy="126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使用者特質</a:t>
            </a:r>
            <a: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</a:p>
          <a:p>
            <a:pPr algn="ctr">
              <a:lnSpc>
                <a:spcPct val="120000"/>
              </a:lnSpc>
            </a:pP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過去評論特質</a:t>
            </a:r>
            <a: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b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評論次數</a:t>
            </a:r>
            <a:br>
              <a:rPr lang="en-US" altLang="zh-TW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平均給予星等</a:t>
            </a:r>
          </a:p>
        </p:txBody>
      </p:sp>
      <p:cxnSp>
        <p:nvCxnSpPr>
          <p:cNvPr id="13" name="直線箭頭接點 12"/>
          <p:cNvCxnSpPr/>
          <p:nvPr/>
        </p:nvCxnSpPr>
        <p:spPr>
          <a:xfrm>
            <a:off x="4558087" y="3724727"/>
            <a:ext cx="0" cy="735809"/>
          </a:xfrm>
          <a:prstGeom prst="straightConnector1">
            <a:avLst/>
          </a:prstGeom>
          <a:ln w="6350" cmpd="sng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259818" y="1399597"/>
            <a:ext cx="4655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bg1">
                    <a:lumMod val="50000"/>
                  </a:schemeClr>
                </a:solidFill>
                <a:latin typeface="Heiti TC Light"/>
                <a:ea typeface="Heiti TC Light"/>
                <a:cs typeface="Heiti TC Light"/>
              </a:rPr>
              <a:t>＋</a:t>
            </a:r>
          </a:p>
        </p:txBody>
      </p:sp>
      <p:pic>
        <p:nvPicPr>
          <p:cNvPr id="16" name="圖片 15" descr="man-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2175210"/>
            <a:ext cx="916523" cy="916523"/>
          </a:xfrm>
          <a:prstGeom prst="rect">
            <a:avLst/>
          </a:prstGeom>
        </p:spPr>
      </p:pic>
      <p:pic>
        <p:nvPicPr>
          <p:cNvPr id="17" name="圖片 16" descr="sh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34" y="969657"/>
            <a:ext cx="1226543" cy="1226543"/>
          </a:xfrm>
          <a:prstGeom prst="rect">
            <a:avLst/>
          </a:prstGeom>
        </p:spPr>
      </p:pic>
      <p:pic>
        <p:nvPicPr>
          <p:cNvPr id="19" name="圖片 18" descr="man-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14" y="1077949"/>
            <a:ext cx="1097261" cy="1097261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-33892" y="310282"/>
            <a:ext cx="16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23" name="圖片 22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17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6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88302" y="2060454"/>
            <a:ext cx="4695825" cy="13039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進行用戶評分星等預測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機器學習</a:t>
            </a:r>
          </a:p>
          <a:p>
            <a:pPr algn="ctr">
              <a:lnSpc>
                <a:spcPct val="120000"/>
              </a:lnSpc>
            </a:pPr>
            <a:r>
              <a:rPr lang="zh-TW" altLang="en-US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b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4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Collaborative Filtering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41962" y="2396901"/>
            <a:ext cx="168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專案目標</a:t>
            </a:r>
          </a:p>
        </p:txBody>
      </p:sp>
      <p:cxnSp>
        <p:nvCxnSpPr>
          <p:cNvPr id="4" name="直線接點 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-33892" y="310282"/>
            <a:ext cx="169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專案價值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269696" y="429022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470239-F19D-4FB1-8789-74A79E9BD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26" y="1990166"/>
            <a:ext cx="2180054" cy="113445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97264" y="1580745"/>
            <a:ext cx="2264653" cy="2175749"/>
          </a:xfrm>
          <a:prstGeom prst="ellipse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manager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30" y="372783"/>
            <a:ext cx="438305" cy="4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3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12" y="1726881"/>
            <a:ext cx="2651153" cy="176831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E04530E-B382-4D5E-AD81-5A4A4CEE8C87}"/>
              </a:ext>
            </a:extLst>
          </p:cNvPr>
          <p:cNvSpPr/>
          <p:nvPr/>
        </p:nvSpPr>
        <p:spPr>
          <a:xfrm>
            <a:off x="0" y="0"/>
            <a:ext cx="9391650" cy="1630932"/>
          </a:xfrm>
          <a:prstGeom prst="rect">
            <a:avLst/>
          </a:prstGeom>
          <a:solidFill>
            <a:srgbClr val="BF3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012" tIns="35506" rIns="71012" bIns="35506" rtlCol="0" anchor="ctr"/>
          <a:lstStyle/>
          <a:p>
            <a:pPr algn="ctr"/>
            <a:endParaRPr 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7470239-F19D-4FB1-8789-74A79E9BD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" y="54193"/>
            <a:ext cx="2617698" cy="1362201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1AF2D2D-FB66-4B46-B9B8-6145622FA883}"/>
              </a:ext>
            </a:extLst>
          </p:cNvPr>
          <p:cNvSpPr/>
          <p:nvPr/>
        </p:nvSpPr>
        <p:spPr>
          <a:xfrm>
            <a:off x="2955465" y="200555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Breakfast &amp; Brunch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0CDC2EB-6A82-49BC-9790-0D3858FF0F45}"/>
              </a:ext>
            </a:extLst>
          </p:cNvPr>
          <p:cNvSpPr/>
          <p:nvPr/>
        </p:nvSpPr>
        <p:spPr>
          <a:xfrm>
            <a:off x="2955465" y="870127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Coffee &amp; Tea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0321356B-6AE9-4EF0-9213-0032FABC042C}"/>
              </a:ext>
            </a:extLst>
          </p:cNvPr>
          <p:cNvSpPr/>
          <p:nvPr/>
        </p:nvSpPr>
        <p:spPr>
          <a:xfrm>
            <a:off x="5088724" y="208301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D69799F-B540-47AE-AAF8-C86F2F7C6635}"/>
              </a:ext>
            </a:extLst>
          </p:cNvPr>
          <p:cNvSpPr/>
          <p:nvPr/>
        </p:nvSpPr>
        <p:spPr>
          <a:xfrm>
            <a:off x="5088724" y="876895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Burgers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E228FC-F595-4D7C-A887-A5DC8A23E586}"/>
              </a:ext>
            </a:extLst>
          </p:cNvPr>
          <p:cNvSpPr/>
          <p:nvPr/>
        </p:nvSpPr>
        <p:spPr>
          <a:xfrm>
            <a:off x="7220340" y="208309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Seafood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1976C0F-711A-4792-86FA-B3F5DD95305C}"/>
              </a:ext>
            </a:extLst>
          </p:cNvPr>
          <p:cNvSpPr/>
          <p:nvPr/>
        </p:nvSpPr>
        <p:spPr>
          <a:xfrm>
            <a:off x="7220340" y="870127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Bars</a:t>
            </a:r>
          </a:p>
        </p:txBody>
      </p:sp>
      <p:pic>
        <p:nvPicPr>
          <p:cNvPr id="21" name="圖片 20" descr="一張含有 食物, 桌, 盤, 室內 的圖片&#10;&#10;自動產生的描述">
            <a:extLst>
              <a:ext uri="{FF2B5EF4-FFF2-40B4-BE49-F238E27FC236}">
                <a16:creationId xmlns:a16="http://schemas.microsoft.com/office/drawing/2014/main" id="{71408ED8-96E6-4F44-974F-23BD9A2C0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8" y="1767882"/>
            <a:ext cx="3412197" cy="3490382"/>
          </a:xfrm>
          <a:prstGeom prst="rect">
            <a:avLst/>
          </a:prstGeom>
        </p:spPr>
      </p:pic>
      <p:pic>
        <p:nvPicPr>
          <p:cNvPr id="25" name="圖片 24" descr="一張含有 室內, 食物, 披薩, 坐 的圖片&#10;&#10;自動產生的描述">
            <a:extLst>
              <a:ext uri="{FF2B5EF4-FFF2-40B4-BE49-F238E27FC236}">
                <a16:creationId xmlns:a16="http://schemas.microsoft.com/office/drawing/2014/main" id="{301ECF3E-9F8E-45CF-AD68-EAE262F404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2"/>
          <a:stretch/>
        </p:blipFill>
        <p:spPr>
          <a:xfrm>
            <a:off x="3786505" y="1763062"/>
            <a:ext cx="2553355" cy="1732138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87601EB3-B4F9-48ED-831A-9C458F13CF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34"/>
          <a:stretch/>
        </p:blipFill>
        <p:spPr>
          <a:xfrm>
            <a:off x="3763233" y="3627331"/>
            <a:ext cx="5280702" cy="1630933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DD2E76EB-5B4F-466F-8B40-AF1968705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479" t="1100" r="-1"/>
          <a:stretch/>
        </p:blipFill>
        <p:spPr>
          <a:xfrm>
            <a:off x="9171382" y="1630932"/>
            <a:ext cx="220268" cy="377788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8C67DE2-0901-41AE-A037-254583DD03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521" y="3266163"/>
            <a:ext cx="1005339" cy="266418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B7EBF685-8425-4983-81D3-BFFF183D88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7906" y="3243279"/>
            <a:ext cx="1005339" cy="26641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08A9576-0A0A-4BFF-9083-AE23E662D9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873" b="9272"/>
          <a:stretch/>
        </p:blipFill>
        <p:spPr>
          <a:xfrm>
            <a:off x="1751782" y="4862920"/>
            <a:ext cx="1834693" cy="395344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A35FDBDE-2810-438D-9B80-A33A6F0A5DBF}"/>
              </a:ext>
            </a:extLst>
          </p:cNvPr>
          <p:cNvGrpSpPr/>
          <p:nvPr/>
        </p:nvGrpSpPr>
        <p:grpSpPr>
          <a:xfrm>
            <a:off x="7893988" y="4951233"/>
            <a:ext cx="1199257" cy="307031"/>
            <a:chOff x="9309219" y="6066666"/>
            <a:chExt cx="2434404" cy="609289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637372E6-7094-4608-830D-FD0ED2020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2755" t="9191" r="2192" b="7734"/>
            <a:stretch/>
          </p:blipFill>
          <p:spPr>
            <a:xfrm>
              <a:off x="9763381" y="6066666"/>
              <a:ext cx="1980242" cy="609289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66B166B-79E5-40C2-B41B-A5E9A20E9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2755" t="9191" r="4992" b="7734"/>
            <a:stretch/>
          </p:blipFill>
          <p:spPr>
            <a:xfrm>
              <a:off x="9309219" y="6066666"/>
              <a:ext cx="1906352" cy="609289"/>
            </a:xfrm>
            <a:prstGeom prst="rect">
              <a:avLst/>
            </a:prstGeom>
          </p:spPr>
        </p:pic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2C97D5A-D0E3-428B-809E-CF1FC8B9287C}"/>
              </a:ext>
            </a:extLst>
          </p:cNvPr>
          <p:cNvSpPr txBox="1"/>
          <p:nvPr/>
        </p:nvSpPr>
        <p:spPr>
          <a:xfrm>
            <a:off x="1420273" y="4608278"/>
            <a:ext cx="2254581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Addiction Aquatic Development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CF44EB9-7E76-4E22-8FC6-AA3098403B4E}"/>
              </a:ext>
            </a:extLst>
          </p:cNvPr>
          <p:cNvSpPr txBox="1"/>
          <p:nvPr/>
        </p:nvSpPr>
        <p:spPr>
          <a:xfrm>
            <a:off x="5511544" y="3006712"/>
            <a:ext cx="950268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Zoca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Pizza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D6D6EC0-A279-451E-87D3-23D48A2E6D2D}"/>
              </a:ext>
            </a:extLst>
          </p:cNvPr>
          <p:cNvSpPr txBox="1"/>
          <p:nvPr/>
        </p:nvSpPr>
        <p:spPr>
          <a:xfrm>
            <a:off x="7951436" y="3006712"/>
            <a:ext cx="1265937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Boyz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Pizza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C0212EF-C393-4B92-8E9B-51214C8A4B9B}"/>
              </a:ext>
            </a:extLst>
          </p:cNvPr>
          <p:cNvSpPr txBox="1"/>
          <p:nvPr/>
        </p:nvSpPr>
        <p:spPr>
          <a:xfrm>
            <a:off x="8184555" y="4689273"/>
            <a:ext cx="975523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 Taipei</a:t>
            </a:r>
          </a:p>
        </p:txBody>
      </p:sp>
    </p:spTree>
    <p:extLst>
      <p:ext uri="{BB962C8B-B14F-4D97-AF65-F5344CB8AC3E}">
        <p14:creationId xmlns:p14="http://schemas.microsoft.com/office/powerpoint/2010/main" val="377623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 descr="一張含有 食物, 室內, 桌, 坐 的圖片&#10;&#10;自動產生的描述">
            <a:extLst>
              <a:ext uri="{FF2B5EF4-FFF2-40B4-BE49-F238E27FC236}">
                <a16:creationId xmlns:a16="http://schemas.microsoft.com/office/drawing/2014/main" id="{20E2F080-7F52-4A1A-BC14-788C4F719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76"/>
          <a:stretch/>
        </p:blipFill>
        <p:spPr>
          <a:xfrm>
            <a:off x="6500480" y="1760941"/>
            <a:ext cx="2553355" cy="1716615"/>
          </a:xfrm>
          <a:prstGeom prst="rect">
            <a:avLst/>
          </a:prstGeom>
        </p:spPr>
      </p:pic>
      <p:pic>
        <p:nvPicPr>
          <p:cNvPr id="27" name="圖片 26" descr="一張含有 食物, 桌, 盤, 咖啡 的圖片&#10;&#10;自動產生的描述">
            <a:extLst>
              <a:ext uri="{FF2B5EF4-FFF2-40B4-BE49-F238E27FC236}">
                <a16:creationId xmlns:a16="http://schemas.microsoft.com/office/drawing/2014/main" id="{407960B0-49D3-409E-A187-C4C9CC440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9" b="25001"/>
          <a:stretch/>
        </p:blipFill>
        <p:spPr>
          <a:xfrm>
            <a:off x="3770123" y="3621506"/>
            <a:ext cx="5291864" cy="1630931"/>
          </a:xfrm>
          <a:prstGeom prst="rect">
            <a:avLst/>
          </a:prstGeom>
        </p:spPr>
      </p:pic>
      <p:pic>
        <p:nvPicPr>
          <p:cNvPr id="24" name="圖片 23" descr="一張含有 食物, 披薩, 盤, 室內 的圖片&#10;&#10;自動產生的描述">
            <a:extLst>
              <a:ext uri="{FF2B5EF4-FFF2-40B4-BE49-F238E27FC236}">
                <a16:creationId xmlns:a16="http://schemas.microsoft.com/office/drawing/2014/main" id="{7B09EACE-79CB-460A-8A97-0BB9F3AABE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6"/>
          <a:stretch/>
        </p:blipFill>
        <p:spPr>
          <a:xfrm>
            <a:off x="3770124" y="1770258"/>
            <a:ext cx="2569736" cy="17270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E04530E-B382-4D5E-AD81-5A4A4CEE8C87}"/>
              </a:ext>
            </a:extLst>
          </p:cNvPr>
          <p:cNvSpPr/>
          <p:nvPr/>
        </p:nvSpPr>
        <p:spPr>
          <a:xfrm>
            <a:off x="0" y="0"/>
            <a:ext cx="9391650" cy="1630932"/>
          </a:xfrm>
          <a:prstGeom prst="rect">
            <a:avLst/>
          </a:prstGeom>
          <a:solidFill>
            <a:srgbClr val="BF3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012" tIns="35506" rIns="71012" bIns="35506" rtlCol="0" anchor="ctr"/>
          <a:lstStyle/>
          <a:p>
            <a:pPr algn="ctr"/>
            <a:endParaRPr 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7470239-F19D-4FB1-8789-74A79E9BD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" y="54193"/>
            <a:ext cx="2617698" cy="1362201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1AF2D2D-FB66-4B46-B9B8-6145622FA883}"/>
              </a:ext>
            </a:extLst>
          </p:cNvPr>
          <p:cNvSpPr/>
          <p:nvPr/>
        </p:nvSpPr>
        <p:spPr>
          <a:xfrm>
            <a:off x="2955465" y="200555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Breakfast &amp; Brunch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40CDC2EB-6A82-49BC-9790-0D3858FF0F45}"/>
              </a:ext>
            </a:extLst>
          </p:cNvPr>
          <p:cNvSpPr/>
          <p:nvPr/>
        </p:nvSpPr>
        <p:spPr>
          <a:xfrm>
            <a:off x="2955465" y="870127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Coffee &amp; Tea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0321356B-6AE9-4EF0-9213-0032FABC042C}"/>
              </a:ext>
            </a:extLst>
          </p:cNvPr>
          <p:cNvSpPr/>
          <p:nvPr/>
        </p:nvSpPr>
        <p:spPr>
          <a:xfrm>
            <a:off x="5088724" y="208301"/>
            <a:ext cx="2004198" cy="527386"/>
          </a:xfrm>
          <a:prstGeom prst="roundRect">
            <a:avLst/>
          </a:prstGeom>
          <a:solidFill>
            <a:srgbClr val="BF311A"/>
          </a:solidFill>
          <a:ln w="190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D69799F-B540-47AE-AAF8-C86F2F7C6635}"/>
              </a:ext>
            </a:extLst>
          </p:cNvPr>
          <p:cNvSpPr/>
          <p:nvPr/>
        </p:nvSpPr>
        <p:spPr>
          <a:xfrm>
            <a:off x="5088724" y="876895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Burgers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94E228FC-F595-4D7C-A887-A5DC8A23E586}"/>
              </a:ext>
            </a:extLst>
          </p:cNvPr>
          <p:cNvSpPr/>
          <p:nvPr/>
        </p:nvSpPr>
        <p:spPr>
          <a:xfrm>
            <a:off x="7220340" y="208309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Seafood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1976C0F-711A-4792-86FA-B3F5DD95305C}"/>
              </a:ext>
            </a:extLst>
          </p:cNvPr>
          <p:cNvSpPr/>
          <p:nvPr/>
        </p:nvSpPr>
        <p:spPr>
          <a:xfrm>
            <a:off x="7213175" y="870127"/>
            <a:ext cx="2004198" cy="52738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1012" tIns="35506" rIns="71012" bIns="35506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Bars</a:t>
            </a:r>
          </a:p>
        </p:txBody>
      </p:sp>
      <p:pic>
        <p:nvPicPr>
          <p:cNvPr id="21" name="圖片 20" descr="一張含有 食物, 桌, 盤, 室內 的圖片&#10;&#10;自動產生的描述">
            <a:extLst>
              <a:ext uri="{FF2B5EF4-FFF2-40B4-BE49-F238E27FC236}">
                <a16:creationId xmlns:a16="http://schemas.microsoft.com/office/drawing/2014/main" id="{71408ED8-96E6-4F44-974F-23BD9A2C0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8" y="1767882"/>
            <a:ext cx="3412197" cy="3490382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DD2E76EB-5B4F-466F-8B40-AF19687055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8479" t="1100" r="-1"/>
          <a:stretch/>
        </p:blipFill>
        <p:spPr>
          <a:xfrm>
            <a:off x="9171382" y="1630932"/>
            <a:ext cx="220268" cy="377788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8C67DE2-0901-41AE-A037-254583DD03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521" y="3266163"/>
            <a:ext cx="1005339" cy="266418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B7EBF685-8425-4983-81D3-BFFF183D88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7906" y="3243279"/>
            <a:ext cx="1005339" cy="266418"/>
          </a:xfrm>
          <a:prstGeom prst="rect">
            <a:avLst/>
          </a:prstGeom>
        </p:spPr>
      </p:pic>
      <p:pic>
        <p:nvPicPr>
          <p:cNvPr id="3" name="圖片 2" descr="一張含有 個人, 標誌, 握住, 食物 的圖片&#10;&#10;自動產生的描述">
            <a:extLst>
              <a:ext uri="{FF2B5EF4-FFF2-40B4-BE49-F238E27FC236}">
                <a16:creationId xmlns:a16="http://schemas.microsoft.com/office/drawing/2014/main" id="{FAEA8845-3124-486F-B66D-7563BB88E8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7" y="1763062"/>
            <a:ext cx="3412197" cy="3490382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E08A9576-0A0A-4BFF-9083-AE23E662D93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873" b="9272"/>
          <a:stretch/>
        </p:blipFill>
        <p:spPr>
          <a:xfrm>
            <a:off x="1751782" y="4862920"/>
            <a:ext cx="1834693" cy="395344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A35FDBDE-2810-438D-9B80-A33A6F0A5DBF}"/>
              </a:ext>
            </a:extLst>
          </p:cNvPr>
          <p:cNvGrpSpPr/>
          <p:nvPr/>
        </p:nvGrpSpPr>
        <p:grpSpPr>
          <a:xfrm>
            <a:off x="7893988" y="4951233"/>
            <a:ext cx="1199257" cy="307031"/>
            <a:chOff x="9309219" y="6066666"/>
            <a:chExt cx="2434404" cy="609289"/>
          </a:xfrm>
        </p:grpSpPr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637372E6-7094-4608-830D-FD0ED2020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2755" t="9191" r="2192" b="7734"/>
            <a:stretch/>
          </p:blipFill>
          <p:spPr>
            <a:xfrm>
              <a:off x="9763381" y="6066666"/>
              <a:ext cx="1980242" cy="609289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66B166B-79E5-40C2-B41B-A5E9A20E9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2755" t="9191" r="4992" b="7734"/>
            <a:stretch/>
          </p:blipFill>
          <p:spPr>
            <a:xfrm>
              <a:off x="9309219" y="6066666"/>
              <a:ext cx="1906352" cy="609289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87B139-57D4-43FD-AD55-E124F641AC0D}"/>
              </a:ext>
            </a:extLst>
          </p:cNvPr>
          <p:cNvSpPr txBox="1"/>
          <p:nvPr/>
        </p:nvSpPr>
        <p:spPr>
          <a:xfrm>
            <a:off x="1923767" y="4608278"/>
            <a:ext cx="2000978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Little New York pizzeria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60E6B0-06DC-4A23-8122-F6B55FD1DE8A}"/>
              </a:ext>
            </a:extLst>
          </p:cNvPr>
          <p:cNvSpPr txBox="1"/>
          <p:nvPr/>
        </p:nvSpPr>
        <p:spPr>
          <a:xfrm>
            <a:off x="5511544" y="3006712"/>
            <a:ext cx="950268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Zoca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Pizza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6B9FAAB-7412-4AC5-B2DB-68C71BC3B28E}"/>
              </a:ext>
            </a:extLst>
          </p:cNvPr>
          <p:cNvSpPr txBox="1"/>
          <p:nvPr/>
        </p:nvSpPr>
        <p:spPr>
          <a:xfrm>
            <a:off x="7951436" y="3006712"/>
            <a:ext cx="1265937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Boyz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Pizza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67692F7-C06E-400C-9866-A9FD67EC229F}"/>
              </a:ext>
            </a:extLst>
          </p:cNvPr>
          <p:cNvSpPr txBox="1"/>
          <p:nvPr/>
        </p:nvSpPr>
        <p:spPr>
          <a:xfrm>
            <a:off x="7424990" y="4696591"/>
            <a:ext cx="1809560" cy="254642"/>
          </a:xfrm>
          <a:prstGeom prst="rect">
            <a:avLst/>
          </a:prstGeom>
          <a:noFill/>
        </p:spPr>
        <p:txBody>
          <a:bodyPr wrap="square" lIns="71012" tIns="35506" rIns="71012" bIns="35506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Pizzeria &amp; Trattoria Tre</a:t>
            </a:r>
          </a:p>
        </p:txBody>
      </p:sp>
    </p:spTree>
    <p:extLst>
      <p:ext uri="{BB962C8B-B14F-4D97-AF65-F5344CB8AC3E}">
        <p14:creationId xmlns:p14="http://schemas.microsoft.com/office/powerpoint/2010/main" val="155045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5"/>
          <p:cNvSpPr txBox="1">
            <a:spLocks/>
          </p:cNvSpPr>
          <p:nvPr/>
        </p:nvSpPr>
        <p:spPr>
          <a:xfrm>
            <a:off x="2426255" y="1069580"/>
            <a:ext cx="4710201" cy="551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Yelp </a:t>
            </a:r>
            <a:r>
              <a:rPr lang="zh-TW" altLang="en-US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餐廳美食推薦</a:t>
            </a:r>
            <a:endParaRPr lang="en-US" altLang="zh-TW" sz="1600" b="1" dirty="0">
              <a:solidFill>
                <a:srgbClr val="4A452A"/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zh-TW" altLang="en-US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日本旅遊行程推薦及路線規劃</a:t>
            </a:r>
            <a:endParaRPr lang="en-US" altLang="zh-TW" sz="1600" b="1" dirty="0">
              <a:solidFill>
                <a:srgbClr val="4A452A"/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zh-TW" altLang="en-US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摸摸紐思</a:t>
            </a: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More</a:t>
            </a:r>
            <a:r>
              <a:rPr lang="en-US" altLang="zh-TW" sz="1600" b="1" baseline="30000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2</a:t>
            </a: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News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zh-TW" altLang="en-US" sz="1600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中場休息</a:t>
            </a:r>
            <a:endParaRPr lang="en-US" altLang="zh-TW" sz="1600" dirty="0">
              <a:solidFill>
                <a:srgbClr val="4A452A"/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en-US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台灣美食論壇文字探勘</a:t>
            </a:r>
            <a:endParaRPr lang="en-US" altLang="zh-TW" sz="1600" b="1" dirty="0">
              <a:solidFill>
                <a:srgbClr val="4A452A"/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en-US" sz="1600" b="1" dirty="0">
                <a:solidFill>
                  <a:srgbClr val="4A452A"/>
                </a:solidFill>
                <a:latin typeface="Heiti TC Light"/>
                <a:ea typeface="Heiti TC Light"/>
                <a:cs typeface="Heiti TC Light"/>
              </a:rPr>
              <a:t>電商平台熱銷新品預測推薦引擎</a:t>
            </a:r>
          </a:p>
        </p:txBody>
      </p:sp>
      <p:sp>
        <p:nvSpPr>
          <p:cNvPr id="3" name="Google Shape;100;p25"/>
          <p:cNvSpPr txBox="1">
            <a:spLocks/>
          </p:cNvSpPr>
          <p:nvPr/>
        </p:nvSpPr>
        <p:spPr>
          <a:xfrm>
            <a:off x="6432128" y="1121557"/>
            <a:ext cx="1814203" cy="36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09 : 30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 09 : 55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10 : 00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10 : 25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10 : 30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10 : 55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11 : 00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11 : 10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11 : 10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11 : 35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11 : 40  </a:t>
            </a:r>
            <a:r>
              <a:rPr lang="mr-IN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–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iti TC Light"/>
                <a:ea typeface="Heiti TC Light"/>
                <a:cs typeface="Heiti TC Light"/>
              </a:rPr>
              <a:t> 12 : 05</a:t>
            </a: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" name="Google Shape;100;p25"/>
          <p:cNvSpPr txBox="1">
            <a:spLocks/>
          </p:cNvSpPr>
          <p:nvPr/>
        </p:nvSpPr>
        <p:spPr>
          <a:xfrm>
            <a:off x="6307794" y="1846954"/>
            <a:ext cx="2037968" cy="371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" name="Google Shape;100;p25"/>
          <p:cNvSpPr txBox="1">
            <a:spLocks/>
          </p:cNvSpPr>
          <p:nvPr/>
        </p:nvSpPr>
        <p:spPr>
          <a:xfrm>
            <a:off x="6357424" y="2276220"/>
            <a:ext cx="1960237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" name="Google Shape;100;p25"/>
          <p:cNvSpPr txBox="1">
            <a:spLocks/>
          </p:cNvSpPr>
          <p:nvPr/>
        </p:nvSpPr>
        <p:spPr>
          <a:xfrm>
            <a:off x="6332795" y="2842982"/>
            <a:ext cx="1996073" cy="395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" name="Google Shape;100;p25"/>
          <p:cNvSpPr txBox="1">
            <a:spLocks/>
          </p:cNvSpPr>
          <p:nvPr/>
        </p:nvSpPr>
        <p:spPr>
          <a:xfrm>
            <a:off x="6211389" y="3238526"/>
            <a:ext cx="1960238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" name="Google Shape;100;p25"/>
          <p:cNvSpPr txBox="1">
            <a:spLocks/>
          </p:cNvSpPr>
          <p:nvPr/>
        </p:nvSpPr>
        <p:spPr>
          <a:xfrm>
            <a:off x="6357424" y="3690846"/>
            <a:ext cx="1814203" cy="39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Google Shape;100;p25"/>
          <p:cNvSpPr txBox="1">
            <a:spLocks/>
          </p:cNvSpPr>
          <p:nvPr/>
        </p:nvSpPr>
        <p:spPr>
          <a:xfrm>
            <a:off x="3628743" y="480225"/>
            <a:ext cx="2112959" cy="4161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Font typeface="Arial"/>
              <a:buNone/>
            </a:pPr>
            <a:r>
              <a:rPr lang="zh-TW" altLang="en-US" sz="18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專題報告時程表</a:t>
            </a:r>
          </a:p>
        </p:txBody>
      </p:sp>
      <p:sp>
        <p:nvSpPr>
          <p:cNvPr id="11" name="矩形 10"/>
          <p:cNvSpPr/>
          <p:nvPr/>
        </p:nvSpPr>
        <p:spPr>
          <a:xfrm>
            <a:off x="-176094" y="2012054"/>
            <a:ext cx="3232177" cy="1190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b="1" dirty="0">
                <a:latin typeface="Heiti TC Light"/>
                <a:ea typeface="Heiti TC Light"/>
                <a:cs typeface="Heiti TC Light"/>
              </a:rPr>
              <a:t>第十屆巨量資料分析</a:t>
            </a:r>
            <a:br>
              <a:rPr lang="en-US" altLang="zh-TW" sz="2000" b="1" dirty="0">
                <a:latin typeface="Heiti TC Light"/>
                <a:ea typeface="Heiti TC Light"/>
                <a:cs typeface="Heiti TC Light"/>
              </a:rPr>
            </a:br>
            <a:r>
              <a:rPr lang="zh-TW" altLang="en-US" sz="2000" b="1" dirty="0">
                <a:latin typeface="Heiti TC Light"/>
                <a:ea typeface="Heiti TC Light"/>
                <a:cs typeface="Heiti TC Light"/>
              </a:rPr>
              <a:t>就業養成班</a:t>
            </a:r>
            <a:endParaRPr lang="en-US" altLang="zh-TW" sz="2000" b="1" dirty="0"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2000" dirty="0">
                <a:latin typeface="Heiti TC Light"/>
                <a:ea typeface="Heiti TC Light"/>
                <a:cs typeface="Heiti TC Light"/>
              </a:rPr>
              <a:t>BDSE10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2905858" y="1323284"/>
            <a:ext cx="0" cy="2870670"/>
          </a:xfrm>
          <a:prstGeom prst="line">
            <a:avLst/>
          </a:pr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001909" y="1323284"/>
            <a:ext cx="0" cy="287067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320318" y="2528832"/>
            <a:ext cx="299100" cy="2111084"/>
          </a:xfrm>
          <a:prstGeom prst="rect">
            <a:avLst/>
          </a:prstGeom>
          <a:noFill/>
          <a:ln w="9525" cmpd="sng">
            <a:solidFill>
              <a:srgbClr val="FFD0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045728" y="4525301"/>
            <a:ext cx="401205" cy="431568"/>
          </a:xfrm>
          <a:prstGeom prst="rect">
            <a:avLst/>
          </a:prstGeom>
          <a:noFill/>
          <a:ln w="12700" cmpd="sng">
            <a:solidFill>
              <a:srgbClr val="FFD0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3411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094897" y="221240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45551" y="1671875"/>
            <a:ext cx="2291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</a:t>
            </a:r>
            <a:endParaRPr kumimoji="1" lang="zh-TW" altLang="en-US" sz="12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3486355"/>
            <a:ext cx="3075555" cy="12451"/>
          </a:xfrm>
          <a:prstGeom prst="line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46475" y="3743647"/>
            <a:ext cx="219599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05	  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120654" y="2228506"/>
            <a:ext cx="327099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01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團隊介紹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02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核心能力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03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專案價值</a:t>
            </a:r>
            <a:b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endParaRPr kumimoji="1" lang="zh-TW" altLang="en-US" sz="20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4759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147637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spreadsheet-cell-row.png"/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39" y="2583218"/>
            <a:ext cx="683351" cy="683351"/>
          </a:xfrm>
          <a:prstGeom prst="rect">
            <a:avLst/>
          </a:prstGeom>
        </p:spPr>
      </p:pic>
      <p:cxnSp>
        <p:nvCxnSpPr>
          <p:cNvPr id="31" name="直線接點 30"/>
          <p:cNvCxnSpPr/>
          <p:nvPr/>
        </p:nvCxnSpPr>
        <p:spPr>
          <a:xfrm>
            <a:off x="5589232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5589232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grap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31" y="2549474"/>
            <a:ext cx="680999" cy="65011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814763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56955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comput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070" y="2528486"/>
            <a:ext cx="650114" cy="650114"/>
          </a:xfrm>
          <a:prstGeom prst="rect">
            <a:avLst/>
          </a:prstGeom>
        </p:spPr>
      </p:pic>
      <p:pic>
        <p:nvPicPr>
          <p:cNvPr id="43" name="圖片 42" descr="chi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60" y="2448262"/>
            <a:ext cx="796919" cy="717721"/>
          </a:xfrm>
          <a:prstGeom prst="rect">
            <a:avLst/>
          </a:prstGeom>
        </p:spPr>
      </p:pic>
      <p:pic>
        <p:nvPicPr>
          <p:cNvPr id="44" name="圖片 43" descr="computer (2).png"/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43" y="2618155"/>
            <a:ext cx="619850" cy="619850"/>
          </a:xfrm>
          <a:prstGeom prst="rect">
            <a:avLst/>
          </a:prstGeom>
        </p:spPr>
      </p:pic>
      <p:pic>
        <p:nvPicPr>
          <p:cNvPr id="45" name="圖片 44" descr="chip (1).png"/>
          <p:cNvPicPr>
            <a:picLocks noChangeAspect="1"/>
          </p:cNvPicPr>
          <p:nvPr/>
        </p:nvPicPr>
        <p:blipFill>
          <a:blip r:embed="rId10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47" y="2503218"/>
            <a:ext cx="809167" cy="809167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7193115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7193115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49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pic>
        <p:nvPicPr>
          <p:cNvPr id="12" name="圖片 11" descr="下載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9" y="3558612"/>
            <a:ext cx="2550839" cy="597590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799491"/>
            <a:ext cx="14246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81" y="2549474"/>
            <a:ext cx="735616" cy="7795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3" name="圖片 42" descr="spreadsheet-cell-row.png"/>
          <p:cNvPicPr>
            <a:picLocks noChangeAspect="1"/>
          </p:cNvPicPr>
          <p:nvPr/>
        </p:nvPicPr>
        <p:blipFill>
          <a:blip r:embed="rId6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cxnSp>
        <p:nvCxnSpPr>
          <p:cNvPr id="44" name="直線接點 43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圖片 45" descr="grap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48" y="2549474"/>
            <a:ext cx="680999" cy="650114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9" name="圖片 48" descr="computer (1)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50" name="圖片 49" descr="chi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51" name="圖片 50" descr="computer (2).png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52" name="圖片 51" descr="chip (1).png"/>
          <p:cNvPicPr>
            <a:picLocks noChangeAspect="1"/>
          </p:cNvPicPr>
          <p:nvPr/>
        </p:nvPicPr>
        <p:blipFill>
          <a:blip r:embed="rId11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27" y="2583218"/>
            <a:ext cx="898107" cy="751808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pic>
        <p:nvPicPr>
          <p:cNvPr id="27" name="圖片 26" descr="下載 (1).jpe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0" b="100000" l="2353" r="100000">
                        <a14:foregroundMark x1="18039" y1="35354" x2="18039" y2="35354"/>
                        <a14:foregroundMark x1="38824" y1="13636" x2="38824" y2="1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88" y="3440867"/>
            <a:ext cx="1100808" cy="737647"/>
          </a:xfrm>
          <a:prstGeom prst="rect">
            <a:avLst/>
          </a:prstGeom>
        </p:spPr>
      </p:pic>
      <p:pic>
        <p:nvPicPr>
          <p:cNvPr id="30" name="圖片 29" descr="下載 (2).jpe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44" b="89916" l="0" r="99764">
                        <a14:foregroundMark x1="28369" y1="50420" x2="28369" y2="50420"/>
                        <a14:foregroundMark x1="34279" y1="54622" x2="34279" y2="54622"/>
                        <a14:foregroundMark x1="38061" y1="52101" x2="38061" y2="52101"/>
                        <a14:foregroundMark x1="44681" y1="36975" x2="44681" y2="36975"/>
                        <a14:foregroundMark x1="48227" y1="31933" x2="48227" y2="31933"/>
                        <a14:foregroundMark x1="53664" y1="32773" x2="53664" y2="32773"/>
                        <a14:foregroundMark x1="58629" y1="34454" x2="58629" y2="34454"/>
                        <a14:foregroundMark x1="63121" y1="43697" x2="63121" y2="43697"/>
                        <a14:foregroundMark x1="69267" y1="47899" x2="69267" y2="47899"/>
                        <a14:foregroundMark x1="73286" y1="42017" x2="73286" y2="42017"/>
                        <a14:foregroundMark x1="78487" y1="48739" x2="78487" y2="48739"/>
                        <a14:foregroundMark x1="33570" y1="34454" x2="33570" y2="34454"/>
                        <a14:foregroundMark x1="30260" y1="31933" x2="30260" y2="31933"/>
                        <a14:foregroundMark x1="37825" y1="37815" x2="37825" y2="37815"/>
                        <a14:foregroundMark x1="53664" y1="40336" x2="53664" y2="40336"/>
                        <a14:foregroundMark x1="53428" y1="19328" x2="53428" y2="19328"/>
                        <a14:foregroundMark x1="56265" y1="30252" x2="56265" y2="30252"/>
                        <a14:foregroundMark x1="67376" y1="31092" x2="67376" y2="31092"/>
                        <a14:foregroundMark x1="73759" y1="31933" x2="73759" y2="31933"/>
                        <a14:foregroundMark x1="77778" y1="31933" x2="77778" y2="31933"/>
                        <a14:foregroundMark x1="75177" y1="29412" x2="75177" y2="29412"/>
                        <a14:foregroundMark x1="63593" y1="32773" x2="63593" y2="32773"/>
                        <a14:foregroundMark x1="65721" y1="30252" x2="65721" y2="30252"/>
                        <a14:foregroundMark x1="48700" y1="22689" x2="48700" y2="22689"/>
                        <a14:foregroundMark x1="44208" y1="44538" x2="44208" y2="4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2" y="4431935"/>
            <a:ext cx="1960205" cy="549039"/>
          </a:xfrm>
          <a:prstGeom prst="rect">
            <a:avLst/>
          </a:prstGeom>
        </p:spPr>
      </p:pic>
      <p:cxnSp>
        <p:nvCxnSpPr>
          <p:cNvPr id="31" name="直線接點 30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graph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48" y="2549474"/>
            <a:ext cx="680999" cy="65011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computer (1)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43" name="圖片 42" descr="chip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44" name="圖片 43" descr="computer (2).png"/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45" name="圖片 44" descr="chip (1).png"/>
          <p:cNvPicPr>
            <a:picLocks noChangeAspect="1"/>
          </p:cNvPicPr>
          <p:nvPr/>
        </p:nvPicPr>
        <p:blipFill>
          <a:blip r:embed="rId1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1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41" name="圖片 40" descr="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65" y="2549474"/>
            <a:ext cx="680999" cy="650114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44" y="2583218"/>
            <a:ext cx="745763" cy="745763"/>
          </a:xfrm>
          <a:prstGeom prst="rect">
            <a:avLst/>
          </a:prstGeom>
        </p:spPr>
      </p:pic>
      <p:pic>
        <p:nvPicPr>
          <p:cNvPr id="27" name="圖片 26" descr="下載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59" y="3558612"/>
            <a:ext cx="2429764" cy="76867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5" name="圖片 34" descr="computer (1)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36" name="圖片 35" descr="chi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38" name="圖片 37" descr="computer (2).png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40" name="圖片 39" descr="chip (1).png"/>
          <p:cNvPicPr>
            <a:picLocks noChangeAspect="1"/>
          </p:cNvPicPr>
          <p:nvPr/>
        </p:nvPicPr>
        <p:blipFill>
          <a:blip r:embed="rId11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42" name="直線接點 41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94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40680" y="1817332"/>
            <a:ext cx="137835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8" name="圖片 27" descr="comput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39" name="圖片 38" descr="chi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41" name="圖片 40" descr="grap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65" y="2549474"/>
            <a:ext cx="680999" cy="650114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pic>
        <p:nvPicPr>
          <p:cNvPr id="26" name="圖片 25" descr="computer (2)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723518" cy="723518"/>
          </a:xfrm>
          <a:prstGeom prst="rect">
            <a:avLst/>
          </a:prstGeom>
        </p:spPr>
      </p:pic>
      <p:pic>
        <p:nvPicPr>
          <p:cNvPr id="29" name="圖片 28" descr="chip (1).png"/>
          <p:cNvPicPr>
            <a:picLocks noChangeAspect="1"/>
          </p:cNvPicPr>
          <p:nvPr/>
        </p:nvPicPr>
        <p:blipFill>
          <a:blip r:embed="rId9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10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cxnSp>
        <p:nvCxnSpPr>
          <p:cNvPr id="22" name="直線接點 21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1_hdwjXl1x4Q3VXmL7UG1XrQ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5840680" y="3631971"/>
            <a:ext cx="1828469" cy="579662"/>
          </a:xfrm>
          <a:prstGeom prst="rect">
            <a:avLst/>
          </a:prstGeom>
        </p:spPr>
      </p:pic>
      <p:pic>
        <p:nvPicPr>
          <p:cNvPr id="36" name="圖片 35" descr="maxresdefault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7995" r="7515" b="15083"/>
          <a:stretch/>
        </p:blipFill>
        <p:spPr>
          <a:xfrm>
            <a:off x="5799336" y="4377409"/>
            <a:ext cx="2282608" cy="9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7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26446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4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0272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06721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91" y="2448262"/>
            <a:ext cx="719961" cy="719961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76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19138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19138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1381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1381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74" y="2583218"/>
            <a:ext cx="683351" cy="68335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837398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79590" y="2020445"/>
            <a:ext cx="1130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0" name="圖片 29" descr="computer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05" y="2528486"/>
            <a:ext cx="650114" cy="650114"/>
          </a:xfrm>
          <a:prstGeom prst="rect">
            <a:avLst/>
          </a:prstGeom>
        </p:spPr>
      </p:pic>
      <p:pic>
        <p:nvPicPr>
          <p:cNvPr id="31" name="圖片 30" descr="chi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95" y="2448262"/>
            <a:ext cx="796919" cy="717721"/>
          </a:xfrm>
          <a:prstGeom prst="rect">
            <a:avLst/>
          </a:prstGeom>
        </p:spPr>
      </p:pic>
      <p:pic>
        <p:nvPicPr>
          <p:cNvPr id="35" name="圖片 34" descr="computer (2).png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78" y="2618155"/>
            <a:ext cx="619850" cy="619850"/>
          </a:xfrm>
          <a:prstGeom prst="rect">
            <a:avLst/>
          </a:prstGeom>
        </p:spPr>
      </p:pic>
      <p:pic>
        <p:nvPicPr>
          <p:cNvPr id="36" name="圖片 35" descr="chip (1).png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482" y="2503218"/>
            <a:ext cx="809167" cy="809167"/>
          </a:xfrm>
          <a:prstGeom prst="rect">
            <a:avLst/>
          </a:prstGeom>
        </p:spPr>
      </p:pic>
      <p:cxnSp>
        <p:nvCxnSpPr>
          <p:cNvPr id="38" name="直線接點 37"/>
          <p:cNvCxnSpPr/>
          <p:nvPr/>
        </p:nvCxnSpPr>
        <p:spPr>
          <a:xfrm>
            <a:off x="5611867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V="1">
            <a:off x="5611867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7215750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 flipV="1">
            <a:off x="7215750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0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799491"/>
            <a:ext cx="14246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81" y="2549474"/>
            <a:ext cx="735616" cy="77950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3" name="圖片 42" descr="spreadsheet-cell-row.png"/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cxnSp>
        <p:nvCxnSpPr>
          <p:cNvPr id="44" name="直線接點 43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圖片 45" descr="grap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48" y="2549474"/>
            <a:ext cx="680999" cy="650114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9" name="圖片 48" descr="comput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50" name="圖片 49" descr="chip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51" name="圖片 50" descr="computer (2).png"/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52" name="圖片 51" descr="chip (1).png"/>
          <p:cNvPicPr>
            <a:picLocks noChangeAspect="1"/>
          </p:cNvPicPr>
          <p:nvPr/>
        </p:nvPicPr>
        <p:blipFill>
          <a:blip r:embed="rId10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sp>
        <p:nvSpPr>
          <p:cNvPr id="5" name="矩形 4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9178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41" y="2021492"/>
            <a:ext cx="623139" cy="62313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220131" y="4165005"/>
            <a:ext cx="2095308" cy="86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mr-IN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資料筆數  </a:t>
            </a:r>
            <a:r>
              <a:rPr lang="mr-IN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10,474,809 </a:t>
            </a:r>
          </a:p>
          <a:p>
            <a:pPr algn="ctr">
              <a:lnSpc>
                <a:spcPct val="120000"/>
              </a:lnSpc>
            </a:pPr>
            <a:r>
              <a:rPr lang="zh-TW" altLang="mr-IN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檔案大小    </a:t>
            </a:r>
            <a:r>
              <a:rPr lang="mr-IN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8.6G</a:t>
            </a:r>
          </a:p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檔案格式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JSON</a:t>
            </a:r>
            <a:endParaRPr lang="mr-IN" altLang="zh-TW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5" name="圖片 24" descr="下載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9" b="100000" l="0" r="100000">
                        <a14:foregroundMark x1="66022" y1="64029" x2="66022" y2="64029"/>
                        <a14:foregroundMark x1="78729" y1="57554" x2="78729" y2="57554"/>
                        <a14:foregroundMark x1="90608" y1="51079" x2="90608" y2="51079"/>
                        <a14:foregroundMark x1="28453" y1="46043" x2="28453" y2="46043"/>
                        <a14:foregroundMark x1="7735" y1="53237" x2="7735" y2="53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" y="1039577"/>
            <a:ext cx="1830154" cy="702739"/>
          </a:xfrm>
          <a:prstGeom prst="rect">
            <a:avLst/>
          </a:prstGeom>
        </p:spPr>
      </p:pic>
      <p:pic>
        <p:nvPicPr>
          <p:cNvPr id="26" name="圖片 25" descr="Yelp_RGB_fullcolor_outlin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2" t="14696" r="9600" b="15427"/>
          <a:stretch/>
        </p:blipFill>
        <p:spPr>
          <a:xfrm>
            <a:off x="2654726" y="1139836"/>
            <a:ext cx="1498431" cy="72680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220131" y="2647344"/>
            <a:ext cx="1107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2312678" y="2647344"/>
            <a:ext cx="1096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1125223" y="3695099"/>
            <a:ext cx="938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144230" y="3695099"/>
            <a:ext cx="481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907140" y="3683450"/>
            <a:ext cx="649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1200" dirty="0"/>
          </a:p>
        </p:txBody>
      </p:sp>
      <p:pic>
        <p:nvPicPr>
          <p:cNvPr id="41" name="圖片 40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94" y="2040374"/>
            <a:ext cx="623139" cy="623139"/>
          </a:xfrm>
          <a:prstGeom prst="rect">
            <a:avLst/>
          </a:prstGeom>
        </p:spPr>
      </p:pic>
      <p:pic>
        <p:nvPicPr>
          <p:cNvPr id="42" name="圖片 41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5" y="3109613"/>
            <a:ext cx="623139" cy="623139"/>
          </a:xfrm>
          <a:prstGeom prst="rect">
            <a:avLst/>
          </a:prstGeom>
        </p:spPr>
      </p:pic>
      <p:pic>
        <p:nvPicPr>
          <p:cNvPr id="43" name="圖片 42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51" y="3104478"/>
            <a:ext cx="623139" cy="623139"/>
          </a:xfrm>
          <a:prstGeom prst="rect">
            <a:avLst/>
          </a:prstGeom>
        </p:spPr>
      </p:pic>
      <p:pic>
        <p:nvPicPr>
          <p:cNvPr id="44" name="圖片 43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29" y="3109613"/>
            <a:ext cx="623139" cy="623139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4" name="直線接點 3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manager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264675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file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41" y="2021492"/>
            <a:ext cx="623139" cy="623139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220131" y="2647344"/>
            <a:ext cx="1107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1200" dirty="0"/>
          </a:p>
        </p:txBody>
      </p:sp>
      <p:sp>
        <p:nvSpPr>
          <p:cNvPr id="37" name="矩形 36"/>
          <p:cNvSpPr/>
          <p:nvPr/>
        </p:nvSpPr>
        <p:spPr>
          <a:xfrm>
            <a:off x="2312678" y="2647344"/>
            <a:ext cx="1096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1200" dirty="0"/>
          </a:p>
        </p:txBody>
      </p:sp>
      <p:sp>
        <p:nvSpPr>
          <p:cNvPr id="38" name="矩形 37"/>
          <p:cNvSpPr/>
          <p:nvPr/>
        </p:nvSpPr>
        <p:spPr>
          <a:xfrm>
            <a:off x="1125223" y="3695099"/>
            <a:ext cx="938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144230" y="3695099"/>
            <a:ext cx="481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907140" y="3683450"/>
            <a:ext cx="649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1200" dirty="0"/>
          </a:p>
        </p:txBody>
      </p:sp>
      <p:pic>
        <p:nvPicPr>
          <p:cNvPr id="41" name="圖片 40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94" y="2040374"/>
            <a:ext cx="623139" cy="623139"/>
          </a:xfrm>
          <a:prstGeom prst="rect">
            <a:avLst/>
          </a:prstGeom>
        </p:spPr>
      </p:pic>
      <p:pic>
        <p:nvPicPr>
          <p:cNvPr id="42" name="圖片 41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5" y="3109613"/>
            <a:ext cx="623139" cy="623139"/>
          </a:xfrm>
          <a:prstGeom prst="rect">
            <a:avLst/>
          </a:prstGeom>
        </p:spPr>
      </p:pic>
      <p:pic>
        <p:nvPicPr>
          <p:cNvPr id="43" name="圖片 42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51" y="3104478"/>
            <a:ext cx="623139" cy="623139"/>
          </a:xfrm>
          <a:prstGeom prst="rect">
            <a:avLst/>
          </a:prstGeom>
        </p:spPr>
      </p:pic>
      <p:pic>
        <p:nvPicPr>
          <p:cNvPr id="44" name="圖片 43" descr="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29" y="3109613"/>
            <a:ext cx="623139" cy="623139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4" name="直線接點 3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55" name="圖片 54" descr="下載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29" y="4299616"/>
            <a:ext cx="1870428" cy="438189"/>
          </a:xfrm>
          <a:prstGeom prst="rect">
            <a:avLst/>
          </a:prstGeom>
        </p:spPr>
      </p:pic>
      <p:pic>
        <p:nvPicPr>
          <p:cNvPr id="56" name="圖片 55" descr="database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880" y="1890713"/>
            <a:ext cx="2146235" cy="2274292"/>
          </a:xfrm>
          <a:prstGeom prst="rect">
            <a:avLst/>
          </a:prstGeom>
        </p:spPr>
      </p:pic>
      <p:cxnSp>
        <p:nvCxnSpPr>
          <p:cNvPr id="4" name="直線箭頭接點 3"/>
          <p:cNvCxnSpPr/>
          <p:nvPr/>
        </p:nvCxnSpPr>
        <p:spPr>
          <a:xfrm>
            <a:off x="3872113" y="3104478"/>
            <a:ext cx="1252220" cy="0"/>
          </a:xfrm>
          <a:prstGeom prst="straightConnector1">
            <a:avLst/>
          </a:prstGeom>
          <a:ln>
            <a:solidFill>
              <a:srgbClr val="4968A6"/>
            </a:solidFill>
            <a:prstDash val="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83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92014" y="1944908"/>
            <a:ext cx="40506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latin typeface="Heiti TC Light"/>
                <a:ea typeface="Heiti TC Light"/>
                <a:cs typeface="Heiti TC Light"/>
              </a:rPr>
              <a:t>Yelp </a:t>
            </a:r>
            <a:r>
              <a:rPr lang="zh-TW" altLang="en-US" sz="3600" b="1" dirty="0">
                <a:latin typeface="Heiti TC Light"/>
                <a:ea typeface="Heiti TC Light"/>
                <a:cs typeface="Heiti TC Light"/>
              </a:rPr>
              <a:t>餐廳美食推薦</a:t>
            </a:r>
          </a:p>
        </p:txBody>
      </p:sp>
      <p:sp>
        <p:nvSpPr>
          <p:cNvPr id="4" name="Google Shape;100;p25"/>
          <p:cNvSpPr txBox="1">
            <a:spLocks/>
          </p:cNvSpPr>
          <p:nvPr/>
        </p:nvSpPr>
        <p:spPr>
          <a:xfrm>
            <a:off x="2200459" y="2968201"/>
            <a:ext cx="4710201" cy="551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/>
              <a:buNone/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  <a:latin typeface="Heiti TC Light"/>
                <a:ea typeface="Heiti TC Light"/>
                <a:cs typeface="Heiti TC Light"/>
              </a:rPr>
              <a:t>Group 1 </a:t>
            </a:r>
            <a:r>
              <a:rPr lang="zh-TW" altLang="en-US" sz="1800" dirty="0">
                <a:solidFill>
                  <a:schemeClr val="bg1">
                    <a:lumMod val="50000"/>
                  </a:schemeClr>
                </a:solidFill>
                <a:latin typeface="Heiti TC Light"/>
                <a:ea typeface="Heiti TC Light"/>
                <a:cs typeface="Heiti TC Light"/>
              </a:rPr>
              <a:t>趙上涵 林庭宇 薛正暐 吳岱凌</a:t>
            </a:r>
          </a:p>
        </p:txBody>
      </p:sp>
      <p:sp>
        <p:nvSpPr>
          <p:cNvPr id="5" name="矩形 4"/>
          <p:cNvSpPr/>
          <p:nvPr/>
        </p:nvSpPr>
        <p:spPr>
          <a:xfrm>
            <a:off x="63849" y="46583"/>
            <a:ext cx="9252313" cy="5275256"/>
          </a:xfrm>
          <a:prstGeom prst="rect">
            <a:avLst/>
          </a:prstGeom>
          <a:noFill/>
          <a:ln w="155575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6420" tIns="43210" rIns="86420" bIns="43210" spcCol="0"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1567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27" y="2583218"/>
            <a:ext cx="898107" cy="751808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pic>
        <p:nvPicPr>
          <p:cNvPr id="27" name="圖片 26" descr="下載 (1).jpe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0" b="100000" l="2353" r="100000">
                        <a14:foregroundMark x1="18039" y1="35354" x2="18039" y2="35354"/>
                        <a14:foregroundMark x1="38824" y1="13636" x2="38824" y2="1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88" y="3440867"/>
            <a:ext cx="1100808" cy="737647"/>
          </a:xfrm>
          <a:prstGeom prst="rect">
            <a:avLst/>
          </a:prstGeom>
        </p:spPr>
      </p:pic>
      <p:pic>
        <p:nvPicPr>
          <p:cNvPr id="30" name="圖片 29" descr="下載 (2).jpe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44" b="89916" l="0" r="99764">
                        <a14:foregroundMark x1="28369" y1="50420" x2="28369" y2="50420"/>
                        <a14:foregroundMark x1="34279" y1="54622" x2="34279" y2="54622"/>
                        <a14:foregroundMark x1="38061" y1="52101" x2="38061" y2="52101"/>
                        <a14:foregroundMark x1="44681" y1="36975" x2="44681" y2="36975"/>
                        <a14:foregroundMark x1="48227" y1="31933" x2="48227" y2="31933"/>
                        <a14:foregroundMark x1="53664" y1="32773" x2="53664" y2="32773"/>
                        <a14:foregroundMark x1="58629" y1="34454" x2="58629" y2="34454"/>
                        <a14:foregroundMark x1="63121" y1="43697" x2="63121" y2="43697"/>
                        <a14:foregroundMark x1="69267" y1="47899" x2="69267" y2="47899"/>
                        <a14:foregroundMark x1="73286" y1="42017" x2="73286" y2="42017"/>
                        <a14:foregroundMark x1="78487" y1="48739" x2="78487" y2="48739"/>
                        <a14:foregroundMark x1="33570" y1="34454" x2="33570" y2="34454"/>
                        <a14:foregroundMark x1="30260" y1="31933" x2="30260" y2="31933"/>
                        <a14:foregroundMark x1="37825" y1="37815" x2="37825" y2="37815"/>
                        <a14:foregroundMark x1="53664" y1="40336" x2="53664" y2="40336"/>
                        <a14:foregroundMark x1="53428" y1="19328" x2="53428" y2="19328"/>
                        <a14:foregroundMark x1="56265" y1="30252" x2="56265" y2="30252"/>
                        <a14:foregroundMark x1="67376" y1="31092" x2="67376" y2="31092"/>
                        <a14:foregroundMark x1="73759" y1="31933" x2="73759" y2="31933"/>
                        <a14:foregroundMark x1="77778" y1="31933" x2="77778" y2="31933"/>
                        <a14:foregroundMark x1="75177" y1="29412" x2="75177" y2="29412"/>
                        <a14:foregroundMark x1="63593" y1="32773" x2="63593" y2="32773"/>
                        <a14:foregroundMark x1="65721" y1="30252" x2="65721" y2="30252"/>
                        <a14:foregroundMark x1="48700" y1="22689" x2="48700" y2="22689"/>
                        <a14:foregroundMark x1="44208" y1="44538" x2="44208" y2="4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02" y="4431935"/>
            <a:ext cx="1960205" cy="549039"/>
          </a:xfrm>
          <a:prstGeom prst="rect">
            <a:avLst/>
          </a:prstGeom>
        </p:spPr>
      </p:pic>
      <p:cxnSp>
        <p:nvCxnSpPr>
          <p:cNvPr id="31" name="直線接點 30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graph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48" y="2549474"/>
            <a:ext cx="680999" cy="650114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computer (1)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43" name="圖片 42" descr="chip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44" name="圖片 43" descr="computer (2).png"/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45" name="圖片 44" descr="chip (1).png"/>
          <p:cNvPicPr>
            <a:picLocks noChangeAspect="1"/>
          </p:cNvPicPr>
          <p:nvPr/>
        </p:nvPicPr>
        <p:blipFill>
          <a:blip r:embed="rId1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1" name="圖片 50" descr="manager (1)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381471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3" name="圖片 52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296626" y="751797"/>
            <a:ext cx="6571600" cy="4696217"/>
            <a:chOff x="1085825" y="137160"/>
            <a:chExt cx="6922741" cy="5129527"/>
          </a:xfrm>
        </p:grpSpPr>
        <p:pic>
          <p:nvPicPr>
            <p:cNvPr id="58" name="Google Shape;683;p73"/>
            <p:cNvPicPr preferRelativeResize="0"/>
            <p:nvPr/>
          </p:nvPicPr>
          <p:blipFill rotWithShape="1">
            <a:blip r:embed="rId3">
              <a:alphaModFix/>
            </a:blip>
            <a:srcRect t="5985" b="5076"/>
            <a:stretch/>
          </p:blipFill>
          <p:spPr>
            <a:xfrm>
              <a:off x="1085825" y="460602"/>
              <a:ext cx="6922741" cy="480608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" name="Google Shape;706;p74"/>
            <p:cNvGrpSpPr/>
            <p:nvPr/>
          </p:nvGrpSpPr>
          <p:grpSpPr>
            <a:xfrm>
              <a:off x="2080810" y="137160"/>
              <a:ext cx="5703920" cy="4377615"/>
              <a:chOff x="2701255" y="174070"/>
              <a:chExt cx="7404682" cy="5555611"/>
            </a:xfrm>
          </p:grpSpPr>
          <p:pic>
            <p:nvPicPr>
              <p:cNvPr id="72" name="Google Shape;707;p74"/>
              <p:cNvPicPr preferRelativeResize="0"/>
              <p:nvPr/>
            </p:nvPicPr>
            <p:blipFill rotWithShape="1">
              <a:blip r:embed="rId4">
                <a:alphaModFix/>
              </a:blip>
              <a:srcRect l="26868" t="42580" r="50305" b="15585"/>
              <a:stretch/>
            </p:blipFill>
            <p:spPr>
              <a:xfrm>
                <a:off x="4001548" y="2860646"/>
                <a:ext cx="1993783" cy="2869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08;p74"/>
              <p:cNvPicPr preferRelativeResize="0"/>
              <p:nvPr/>
            </p:nvPicPr>
            <p:blipFill rotWithShape="1">
              <a:blip r:embed="rId5">
                <a:alphaModFix/>
              </a:blip>
              <a:srcRect l="49632" t="11804" r="26837" b="15534"/>
              <a:stretch/>
            </p:blipFill>
            <p:spPr>
              <a:xfrm>
                <a:off x="5995331" y="746619"/>
                <a:ext cx="2055303" cy="4983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09;p74"/>
              <p:cNvPicPr preferRelativeResize="0"/>
              <p:nvPr/>
            </p:nvPicPr>
            <p:blipFill rotWithShape="1">
              <a:blip r:embed="rId6">
                <a:alphaModFix/>
              </a:blip>
              <a:srcRect l="72683" t="3245" r="3787" b="15745"/>
              <a:stretch/>
            </p:blipFill>
            <p:spPr>
              <a:xfrm>
                <a:off x="8050634" y="174070"/>
                <a:ext cx="2055303" cy="555561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Google Shape;710;p74"/>
              <p:cNvSpPr/>
              <p:nvPr/>
            </p:nvSpPr>
            <p:spPr>
              <a:xfrm>
                <a:off x="2701255" y="746619"/>
                <a:ext cx="243281" cy="268450"/>
              </a:xfrm>
              <a:prstGeom prst="rect">
                <a:avLst/>
              </a:prstGeom>
              <a:solidFill>
                <a:srgbClr val="4E79A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/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11;p74"/>
              <p:cNvSpPr/>
              <p:nvPr/>
            </p:nvSpPr>
            <p:spPr>
              <a:xfrm>
                <a:off x="2701255" y="1103499"/>
                <a:ext cx="243281" cy="268450"/>
              </a:xfrm>
              <a:prstGeom prst="rect">
                <a:avLst/>
              </a:prstGeom>
              <a:solidFill>
                <a:srgbClr val="9CBC8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/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12;p74"/>
              <p:cNvSpPr/>
              <p:nvPr/>
            </p:nvSpPr>
            <p:spPr>
              <a:xfrm>
                <a:off x="2701255" y="1460381"/>
                <a:ext cx="243281" cy="268450"/>
              </a:xfrm>
              <a:prstGeom prst="rect">
                <a:avLst/>
              </a:prstGeom>
              <a:solidFill>
                <a:srgbClr val="E6C57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/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13;p74"/>
              <p:cNvSpPr/>
              <p:nvPr/>
            </p:nvSpPr>
            <p:spPr>
              <a:xfrm>
                <a:off x="2701255" y="1817262"/>
                <a:ext cx="243281" cy="26845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/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14;p74"/>
              <p:cNvSpPr txBox="1"/>
              <p:nvPr/>
            </p:nvSpPr>
            <p:spPr>
              <a:xfrm>
                <a:off x="2962040" y="740947"/>
                <a:ext cx="2245491" cy="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r>
                  <a:rPr lang="en-US" altLang="zh-TW" sz="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Midnight Early-Morning</a:t>
                </a: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715;p74"/>
              <p:cNvSpPr txBox="1"/>
              <p:nvPr/>
            </p:nvSpPr>
            <p:spPr>
              <a:xfrm>
                <a:off x="2972091" y="1108042"/>
                <a:ext cx="1191764" cy="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r>
                  <a:rPr lang="en-US" altLang="zh-TW" sz="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Morning</a:t>
                </a: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716;p74"/>
              <p:cNvSpPr txBox="1"/>
              <p:nvPr/>
            </p:nvSpPr>
            <p:spPr>
              <a:xfrm>
                <a:off x="2972091" y="1454146"/>
                <a:ext cx="1335507" cy="279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r>
                  <a:rPr lang="en-US" altLang="zh-TW" sz="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Afternoon</a:t>
                </a: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717;p74"/>
              <p:cNvSpPr txBox="1"/>
              <p:nvPr/>
            </p:nvSpPr>
            <p:spPr>
              <a:xfrm>
                <a:off x="2980164" y="1826911"/>
                <a:ext cx="1183690" cy="258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r>
                  <a:rPr lang="en-US" altLang="zh-TW" sz="9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Night</a:t>
                </a:r>
                <a:endParaRPr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7046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73"/>
          <p:cNvPicPr preferRelativeResize="0"/>
          <p:nvPr/>
        </p:nvPicPr>
        <p:blipFill rotWithShape="1">
          <a:blip r:embed="rId3">
            <a:alphaModFix/>
          </a:blip>
          <a:srcRect t="5658" b="5076"/>
          <a:stretch/>
        </p:blipFill>
        <p:spPr>
          <a:xfrm>
            <a:off x="1085825" y="593893"/>
            <a:ext cx="6922741" cy="4823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73"/>
          <p:cNvGrpSpPr/>
          <p:nvPr/>
        </p:nvGrpSpPr>
        <p:grpSpPr>
          <a:xfrm>
            <a:off x="2112937" y="189233"/>
            <a:ext cx="5703920" cy="4460906"/>
            <a:chOff x="2701255" y="68367"/>
            <a:chExt cx="7404682" cy="5661315"/>
          </a:xfrm>
        </p:grpSpPr>
        <p:pic>
          <p:nvPicPr>
            <p:cNvPr id="685" name="Google Shape;685;p73"/>
            <p:cNvPicPr preferRelativeResize="0"/>
            <p:nvPr/>
          </p:nvPicPr>
          <p:blipFill rotWithShape="1">
            <a:blip r:embed="rId4">
              <a:alphaModFix/>
            </a:blip>
            <a:srcRect l="26868" t="42580" r="50305" b="15585"/>
            <a:stretch/>
          </p:blipFill>
          <p:spPr>
            <a:xfrm>
              <a:off x="4001548" y="2860646"/>
              <a:ext cx="1993783" cy="2869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73"/>
            <p:cNvPicPr preferRelativeResize="0"/>
            <p:nvPr/>
          </p:nvPicPr>
          <p:blipFill rotWithShape="1">
            <a:blip r:embed="rId5">
              <a:alphaModFix/>
            </a:blip>
            <a:srcRect l="49632" t="11804" r="26837" b="15534"/>
            <a:stretch/>
          </p:blipFill>
          <p:spPr>
            <a:xfrm>
              <a:off x="5995331" y="746619"/>
              <a:ext cx="2055303" cy="4983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73"/>
            <p:cNvPicPr preferRelativeResize="0"/>
            <p:nvPr/>
          </p:nvPicPr>
          <p:blipFill rotWithShape="1">
            <a:blip r:embed="rId6">
              <a:alphaModFix/>
            </a:blip>
            <a:srcRect l="72683" t="1866" r="3787" b="15744"/>
            <a:stretch/>
          </p:blipFill>
          <p:spPr>
            <a:xfrm>
              <a:off x="8050634" y="68367"/>
              <a:ext cx="2055303" cy="5661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73"/>
            <p:cNvSpPr/>
            <p:nvPr/>
          </p:nvSpPr>
          <p:spPr>
            <a:xfrm>
              <a:off x="2701255" y="746619"/>
              <a:ext cx="243281" cy="268449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>
              <a:off x="2701255" y="1103500"/>
              <a:ext cx="243281" cy="268449"/>
            </a:xfrm>
            <a:prstGeom prst="rect">
              <a:avLst/>
            </a:prstGeom>
            <a:solidFill>
              <a:srgbClr val="9CBC8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73"/>
            <p:cNvSpPr/>
            <p:nvPr/>
          </p:nvSpPr>
          <p:spPr>
            <a:xfrm>
              <a:off x="2701255" y="1460381"/>
              <a:ext cx="243281" cy="268449"/>
            </a:xfrm>
            <a:prstGeom prst="rect">
              <a:avLst/>
            </a:prstGeom>
            <a:solidFill>
              <a:srgbClr val="E6C5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73"/>
            <p:cNvSpPr/>
            <p:nvPr/>
          </p:nvSpPr>
          <p:spPr>
            <a:xfrm>
              <a:off x="2701255" y="1817262"/>
              <a:ext cx="243281" cy="26844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73"/>
            <p:cNvSpPr txBox="1"/>
            <p:nvPr/>
          </p:nvSpPr>
          <p:spPr>
            <a:xfrm>
              <a:off x="2962040" y="740947"/>
              <a:ext cx="168709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Midnight Early-Morning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73"/>
            <p:cNvSpPr txBox="1"/>
            <p:nvPr/>
          </p:nvSpPr>
          <p:spPr>
            <a:xfrm>
              <a:off x="2972091" y="1108042"/>
              <a:ext cx="726568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Morning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73"/>
            <p:cNvSpPr txBox="1"/>
            <p:nvPr/>
          </p:nvSpPr>
          <p:spPr>
            <a:xfrm>
              <a:off x="2972091" y="1454145"/>
              <a:ext cx="833494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Afternoon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73"/>
            <p:cNvSpPr txBox="1"/>
            <p:nvPr/>
          </p:nvSpPr>
          <p:spPr>
            <a:xfrm>
              <a:off x="2980166" y="1826911"/>
              <a:ext cx="52737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Night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6" name="Google Shape;696;p73"/>
          <p:cNvSpPr/>
          <p:nvPr/>
        </p:nvSpPr>
        <p:spPr>
          <a:xfrm>
            <a:off x="4632692" y="369881"/>
            <a:ext cx="3149588" cy="42834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3"/>
          <p:cNvSpPr/>
          <p:nvPr/>
        </p:nvSpPr>
        <p:spPr>
          <a:xfrm>
            <a:off x="3114569" y="1863501"/>
            <a:ext cx="1535836" cy="2789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3"/>
          <p:cNvSpPr/>
          <p:nvPr/>
        </p:nvSpPr>
        <p:spPr>
          <a:xfrm>
            <a:off x="3277197" y="2851769"/>
            <a:ext cx="3218148" cy="6139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晚上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11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時到早上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4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時，</a:t>
            </a:r>
            <a:b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打卡次數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23648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</p:txBody>
      </p:sp>
      <p:cxnSp>
        <p:nvCxnSpPr>
          <p:cNvPr id="699" name="Google Shape;699;p73"/>
          <p:cNvCxnSpPr/>
          <p:nvPr/>
        </p:nvCxnSpPr>
        <p:spPr>
          <a:xfrm flipH="1">
            <a:off x="2734026" y="3312008"/>
            <a:ext cx="1021019" cy="76017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00" name="Google Shape;700;p73"/>
          <p:cNvCxnSpPr/>
          <p:nvPr/>
        </p:nvCxnSpPr>
        <p:spPr>
          <a:xfrm>
            <a:off x="6335053" y="3420830"/>
            <a:ext cx="1250921" cy="74129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0" name="直線接點 49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63" name="直線接點 6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70" name="圖片 69" descr="manag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244554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74"/>
          <p:cNvPicPr preferRelativeResize="0"/>
          <p:nvPr/>
        </p:nvPicPr>
        <p:blipFill rotWithShape="1">
          <a:blip r:embed="rId3">
            <a:alphaModFix/>
          </a:blip>
          <a:srcRect t="5404" b="5076"/>
          <a:stretch/>
        </p:blipFill>
        <p:spPr>
          <a:xfrm>
            <a:off x="1085825" y="651235"/>
            <a:ext cx="6922741" cy="48374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74"/>
          <p:cNvGrpSpPr/>
          <p:nvPr/>
        </p:nvGrpSpPr>
        <p:grpSpPr>
          <a:xfrm>
            <a:off x="2080810" y="270375"/>
            <a:ext cx="5703920" cy="4466424"/>
            <a:chOff x="2701255" y="174070"/>
            <a:chExt cx="7404682" cy="5668320"/>
          </a:xfrm>
        </p:grpSpPr>
        <p:pic>
          <p:nvPicPr>
            <p:cNvPr id="707" name="Google Shape;707;p74"/>
            <p:cNvPicPr preferRelativeResize="0"/>
            <p:nvPr/>
          </p:nvPicPr>
          <p:blipFill rotWithShape="1">
            <a:blip r:embed="rId4">
              <a:alphaModFix/>
            </a:blip>
            <a:srcRect l="26868" t="42580" r="50305" b="15585"/>
            <a:stretch/>
          </p:blipFill>
          <p:spPr>
            <a:xfrm>
              <a:off x="4001548" y="2973354"/>
              <a:ext cx="1993783" cy="2869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74"/>
            <p:cNvPicPr preferRelativeResize="0"/>
            <p:nvPr/>
          </p:nvPicPr>
          <p:blipFill rotWithShape="1">
            <a:blip r:embed="rId5">
              <a:alphaModFix/>
            </a:blip>
            <a:srcRect l="49632" t="11804" r="26837" b="15534"/>
            <a:stretch/>
          </p:blipFill>
          <p:spPr>
            <a:xfrm>
              <a:off x="5995331" y="746619"/>
              <a:ext cx="2055303" cy="4983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74"/>
            <p:cNvPicPr preferRelativeResize="0"/>
            <p:nvPr/>
          </p:nvPicPr>
          <p:blipFill rotWithShape="1">
            <a:blip r:embed="rId6">
              <a:alphaModFix/>
            </a:blip>
            <a:srcRect l="72683" t="3245" r="3787" b="15745"/>
            <a:stretch/>
          </p:blipFill>
          <p:spPr>
            <a:xfrm>
              <a:off x="8050634" y="174070"/>
              <a:ext cx="2055303" cy="5555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0" name="Google Shape;710;p74"/>
            <p:cNvSpPr/>
            <p:nvPr/>
          </p:nvSpPr>
          <p:spPr>
            <a:xfrm>
              <a:off x="2701255" y="746619"/>
              <a:ext cx="243281" cy="268449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74"/>
            <p:cNvSpPr/>
            <p:nvPr/>
          </p:nvSpPr>
          <p:spPr>
            <a:xfrm>
              <a:off x="2701255" y="1103500"/>
              <a:ext cx="243281" cy="268449"/>
            </a:xfrm>
            <a:prstGeom prst="rect">
              <a:avLst/>
            </a:prstGeom>
            <a:solidFill>
              <a:srgbClr val="9CBC8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74"/>
            <p:cNvSpPr/>
            <p:nvPr/>
          </p:nvSpPr>
          <p:spPr>
            <a:xfrm>
              <a:off x="2701255" y="1460381"/>
              <a:ext cx="243281" cy="268449"/>
            </a:xfrm>
            <a:prstGeom prst="rect">
              <a:avLst/>
            </a:prstGeom>
            <a:solidFill>
              <a:srgbClr val="E6C5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74"/>
            <p:cNvSpPr/>
            <p:nvPr/>
          </p:nvSpPr>
          <p:spPr>
            <a:xfrm>
              <a:off x="2701255" y="1817262"/>
              <a:ext cx="243281" cy="26844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74"/>
            <p:cNvSpPr txBox="1"/>
            <p:nvPr/>
          </p:nvSpPr>
          <p:spPr>
            <a:xfrm>
              <a:off x="2962040" y="740947"/>
              <a:ext cx="168709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Midnight Early-Morning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74"/>
            <p:cNvSpPr txBox="1"/>
            <p:nvPr/>
          </p:nvSpPr>
          <p:spPr>
            <a:xfrm>
              <a:off x="2972091" y="1108042"/>
              <a:ext cx="726568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74"/>
            <p:cNvSpPr txBox="1"/>
            <p:nvPr/>
          </p:nvSpPr>
          <p:spPr>
            <a:xfrm>
              <a:off x="2972091" y="1454145"/>
              <a:ext cx="833494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Afternoon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74"/>
            <p:cNvSpPr txBox="1"/>
            <p:nvPr/>
          </p:nvSpPr>
          <p:spPr>
            <a:xfrm>
              <a:off x="2980166" y="1826911"/>
              <a:ext cx="52737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Night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8" name="Google Shape;718;p74"/>
          <p:cNvSpPr/>
          <p:nvPr/>
        </p:nvSpPr>
        <p:spPr>
          <a:xfrm>
            <a:off x="4664944" y="422401"/>
            <a:ext cx="3343622" cy="4296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4"/>
          <p:cNvSpPr/>
          <p:nvPr/>
        </p:nvSpPr>
        <p:spPr>
          <a:xfrm>
            <a:off x="1804201" y="3344115"/>
            <a:ext cx="1278243" cy="1374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4"/>
          <p:cNvSpPr/>
          <p:nvPr/>
        </p:nvSpPr>
        <p:spPr>
          <a:xfrm>
            <a:off x="4429402" y="2244580"/>
            <a:ext cx="2551060" cy="6139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早上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5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時到早上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10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時，</a:t>
            </a:r>
            <a:b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打卡次數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127899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1" name="圖片 50" descr="manag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81806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75"/>
          <p:cNvPicPr preferRelativeResize="0"/>
          <p:nvPr/>
        </p:nvPicPr>
        <p:blipFill rotWithShape="1">
          <a:blip r:embed="rId3">
            <a:alphaModFix/>
          </a:blip>
          <a:srcRect t="4838" b="5076"/>
          <a:stretch/>
        </p:blipFill>
        <p:spPr>
          <a:xfrm>
            <a:off x="1085825" y="1035210"/>
            <a:ext cx="6922741" cy="4382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75"/>
          <p:cNvGrpSpPr/>
          <p:nvPr/>
        </p:nvGrpSpPr>
        <p:grpSpPr>
          <a:xfrm>
            <a:off x="2080810" y="303618"/>
            <a:ext cx="5703920" cy="4442065"/>
            <a:chOff x="2701255" y="92278"/>
            <a:chExt cx="7404682" cy="5637403"/>
          </a:xfrm>
        </p:grpSpPr>
        <p:pic>
          <p:nvPicPr>
            <p:cNvPr id="728" name="Google Shape;728;p75"/>
            <p:cNvPicPr preferRelativeResize="0"/>
            <p:nvPr/>
          </p:nvPicPr>
          <p:blipFill rotWithShape="1">
            <a:blip r:embed="rId4">
              <a:alphaModFix/>
            </a:blip>
            <a:srcRect l="26868" t="42580" r="50305" b="15585"/>
            <a:stretch/>
          </p:blipFill>
          <p:spPr>
            <a:xfrm>
              <a:off x="4001548" y="2860646"/>
              <a:ext cx="1993783" cy="2869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75"/>
            <p:cNvPicPr preferRelativeResize="0"/>
            <p:nvPr/>
          </p:nvPicPr>
          <p:blipFill rotWithShape="1">
            <a:blip r:embed="rId5">
              <a:alphaModFix/>
            </a:blip>
            <a:srcRect l="49632" t="11804" r="26837" b="15534"/>
            <a:stretch/>
          </p:blipFill>
          <p:spPr>
            <a:xfrm>
              <a:off x="5995331" y="746619"/>
              <a:ext cx="2055303" cy="4983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75"/>
            <p:cNvPicPr preferRelativeResize="0"/>
            <p:nvPr/>
          </p:nvPicPr>
          <p:blipFill rotWithShape="1">
            <a:blip r:embed="rId6">
              <a:alphaModFix/>
            </a:blip>
            <a:srcRect l="72683" t="2054" r="3787" b="15744"/>
            <a:stretch/>
          </p:blipFill>
          <p:spPr>
            <a:xfrm>
              <a:off x="8050634" y="92278"/>
              <a:ext cx="2055303" cy="5637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Google Shape;731;p75"/>
            <p:cNvSpPr/>
            <p:nvPr/>
          </p:nvSpPr>
          <p:spPr>
            <a:xfrm>
              <a:off x="2701255" y="746619"/>
              <a:ext cx="243281" cy="268449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75"/>
            <p:cNvSpPr/>
            <p:nvPr/>
          </p:nvSpPr>
          <p:spPr>
            <a:xfrm>
              <a:off x="2701255" y="1103500"/>
              <a:ext cx="243281" cy="268449"/>
            </a:xfrm>
            <a:prstGeom prst="rect">
              <a:avLst/>
            </a:prstGeom>
            <a:solidFill>
              <a:srgbClr val="9CBC8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75"/>
            <p:cNvSpPr/>
            <p:nvPr/>
          </p:nvSpPr>
          <p:spPr>
            <a:xfrm>
              <a:off x="2701255" y="1460381"/>
              <a:ext cx="243281" cy="268449"/>
            </a:xfrm>
            <a:prstGeom prst="rect">
              <a:avLst/>
            </a:prstGeom>
            <a:solidFill>
              <a:srgbClr val="E6C5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75"/>
            <p:cNvSpPr/>
            <p:nvPr/>
          </p:nvSpPr>
          <p:spPr>
            <a:xfrm>
              <a:off x="2701255" y="1817262"/>
              <a:ext cx="243281" cy="26844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75"/>
            <p:cNvSpPr txBox="1"/>
            <p:nvPr/>
          </p:nvSpPr>
          <p:spPr>
            <a:xfrm>
              <a:off x="2962040" y="740947"/>
              <a:ext cx="168709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Midnight Early-Morning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5"/>
            <p:cNvSpPr txBox="1"/>
            <p:nvPr/>
          </p:nvSpPr>
          <p:spPr>
            <a:xfrm>
              <a:off x="2972091" y="1108042"/>
              <a:ext cx="726568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75"/>
            <p:cNvSpPr txBox="1"/>
            <p:nvPr/>
          </p:nvSpPr>
          <p:spPr>
            <a:xfrm>
              <a:off x="2972091" y="1454145"/>
              <a:ext cx="833494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Afternoon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75"/>
            <p:cNvSpPr txBox="1"/>
            <p:nvPr/>
          </p:nvSpPr>
          <p:spPr>
            <a:xfrm>
              <a:off x="2980166" y="1826911"/>
              <a:ext cx="52737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Night</a:t>
              </a: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9" name="Google Shape;739;p75"/>
          <p:cNvSpPr/>
          <p:nvPr/>
        </p:nvSpPr>
        <p:spPr>
          <a:xfrm>
            <a:off x="1769188" y="2579601"/>
            <a:ext cx="2849090" cy="2148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5"/>
          <p:cNvSpPr/>
          <p:nvPr/>
        </p:nvSpPr>
        <p:spPr>
          <a:xfrm>
            <a:off x="6201505" y="440163"/>
            <a:ext cx="1807062" cy="4296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5"/>
          <p:cNvSpPr/>
          <p:nvPr/>
        </p:nvSpPr>
        <p:spPr>
          <a:xfrm>
            <a:off x="6201505" y="1841359"/>
            <a:ext cx="2522588" cy="6139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早上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11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時到下午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4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時，</a:t>
            </a:r>
            <a:b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打卡次數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127899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3" name="直線接點 4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manag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419890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76"/>
          <p:cNvPicPr preferRelativeResize="0"/>
          <p:nvPr/>
        </p:nvPicPr>
        <p:blipFill rotWithShape="1">
          <a:blip r:embed="rId3">
            <a:alphaModFix/>
          </a:blip>
          <a:srcRect t="5336" b="5076"/>
          <a:stretch/>
        </p:blipFill>
        <p:spPr>
          <a:xfrm>
            <a:off x="1085825" y="603178"/>
            <a:ext cx="6922741" cy="4841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76"/>
          <p:cNvGrpSpPr/>
          <p:nvPr/>
        </p:nvGrpSpPr>
        <p:grpSpPr>
          <a:xfrm>
            <a:off x="2089691" y="259213"/>
            <a:ext cx="5703920" cy="4442065"/>
            <a:chOff x="2701255" y="92278"/>
            <a:chExt cx="7404682" cy="5637403"/>
          </a:xfrm>
        </p:grpSpPr>
        <p:pic>
          <p:nvPicPr>
            <p:cNvPr id="749" name="Google Shape;749;p76"/>
            <p:cNvPicPr preferRelativeResize="0"/>
            <p:nvPr/>
          </p:nvPicPr>
          <p:blipFill rotWithShape="1">
            <a:blip r:embed="rId4">
              <a:alphaModFix/>
            </a:blip>
            <a:srcRect l="26868" t="42580" r="50305" b="15585"/>
            <a:stretch/>
          </p:blipFill>
          <p:spPr>
            <a:xfrm>
              <a:off x="4001548" y="2860647"/>
              <a:ext cx="1993783" cy="286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76"/>
            <p:cNvPicPr preferRelativeResize="0"/>
            <p:nvPr/>
          </p:nvPicPr>
          <p:blipFill rotWithShape="1">
            <a:blip r:embed="rId5">
              <a:alphaModFix/>
            </a:blip>
            <a:srcRect l="49632" t="11804" r="26837" b="15534"/>
            <a:stretch/>
          </p:blipFill>
          <p:spPr>
            <a:xfrm>
              <a:off x="5995331" y="735348"/>
              <a:ext cx="2055303" cy="4983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76"/>
            <p:cNvPicPr preferRelativeResize="0"/>
            <p:nvPr/>
          </p:nvPicPr>
          <p:blipFill rotWithShape="1">
            <a:blip r:embed="rId6">
              <a:alphaModFix/>
            </a:blip>
            <a:srcRect l="72683" t="2054" r="3787" b="15744"/>
            <a:stretch/>
          </p:blipFill>
          <p:spPr>
            <a:xfrm>
              <a:off x="8050634" y="92278"/>
              <a:ext cx="2055303" cy="5637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76"/>
            <p:cNvSpPr/>
            <p:nvPr/>
          </p:nvSpPr>
          <p:spPr>
            <a:xfrm>
              <a:off x="2701255" y="746619"/>
              <a:ext cx="243281" cy="268449"/>
            </a:xfrm>
            <a:prstGeom prst="rect">
              <a:avLst/>
            </a:prstGeom>
            <a:solidFill>
              <a:srgbClr val="4E79A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76"/>
            <p:cNvSpPr/>
            <p:nvPr/>
          </p:nvSpPr>
          <p:spPr>
            <a:xfrm>
              <a:off x="2701255" y="1103500"/>
              <a:ext cx="243281" cy="268449"/>
            </a:xfrm>
            <a:prstGeom prst="rect">
              <a:avLst/>
            </a:prstGeom>
            <a:solidFill>
              <a:srgbClr val="9CBC8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76"/>
            <p:cNvSpPr/>
            <p:nvPr/>
          </p:nvSpPr>
          <p:spPr>
            <a:xfrm>
              <a:off x="2701255" y="1460381"/>
              <a:ext cx="243281" cy="268449"/>
            </a:xfrm>
            <a:prstGeom prst="rect">
              <a:avLst/>
            </a:prstGeom>
            <a:solidFill>
              <a:srgbClr val="E6C5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76"/>
            <p:cNvSpPr/>
            <p:nvPr/>
          </p:nvSpPr>
          <p:spPr>
            <a:xfrm>
              <a:off x="2701255" y="1817262"/>
              <a:ext cx="243281" cy="26844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76"/>
            <p:cNvSpPr txBox="1"/>
            <p:nvPr/>
          </p:nvSpPr>
          <p:spPr>
            <a:xfrm>
              <a:off x="2962040" y="740947"/>
              <a:ext cx="168709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Midnight Early-Morning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76"/>
            <p:cNvSpPr txBox="1"/>
            <p:nvPr/>
          </p:nvSpPr>
          <p:spPr>
            <a:xfrm>
              <a:off x="2972091" y="1108042"/>
              <a:ext cx="726568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Morning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76"/>
            <p:cNvSpPr txBox="1"/>
            <p:nvPr/>
          </p:nvSpPr>
          <p:spPr>
            <a:xfrm>
              <a:off x="2972091" y="1454145"/>
              <a:ext cx="833494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Afternoon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76"/>
            <p:cNvSpPr txBox="1"/>
            <p:nvPr/>
          </p:nvSpPr>
          <p:spPr>
            <a:xfrm>
              <a:off x="2980166" y="1826911"/>
              <a:ext cx="527370" cy="279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US" altLang="zh-TW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Night</a:t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0" name="Google Shape;760;p76"/>
          <p:cNvSpPr/>
          <p:nvPr/>
        </p:nvSpPr>
        <p:spPr>
          <a:xfrm>
            <a:off x="1800784" y="2431704"/>
            <a:ext cx="4400720" cy="2260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76"/>
          <p:cNvSpPr/>
          <p:nvPr/>
        </p:nvSpPr>
        <p:spPr>
          <a:xfrm>
            <a:off x="4569628" y="513116"/>
            <a:ext cx="1631875" cy="2260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76"/>
          <p:cNvSpPr/>
          <p:nvPr/>
        </p:nvSpPr>
        <p:spPr>
          <a:xfrm>
            <a:off x="7784730" y="2861782"/>
            <a:ext cx="821416" cy="1812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6"/>
          <p:cNvSpPr/>
          <p:nvPr/>
        </p:nvSpPr>
        <p:spPr>
          <a:xfrm>
            <a:off x="2701899" y="2186013"/>
            <a:ext cx="3395747" cy="6139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下午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5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時到晚上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10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時，</a:t>
            </a:r>
            <a:b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打卡次數</a:t>
            </a:r>
            <a:r>
              <a:rPr 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304422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  <a:sym typeface="Microsoft JhengHei"/>
            </a:endParaRPr>
          </a:p>
        </p:txBody>
      </p:sp>
      <p:cxnSp>
        <p:nvCxnSpPr>
          <p:cNvPr id="764" name="Google Shape;764;p76"/>
          <p:cNvCxnSpPr/>
          <p:nvPr/>
        </p:nvCxnSpPr>
        <p:spPr>
          <a:xfrm rot="10800000" flipH="1">
            <a:off x="5223779" y="1404479"/>
            <a:ext cx="873867" cy="624031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直線接點 28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57" name="直線接點 5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64" name="圖片 63" descr="manager (1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3181649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4" name="圖片 3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3" name="圖片 2" descr="15613534407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4" y="707632"/>
            <a:ext cx="5144885" cy="46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09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接點 12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4" name="圖片 3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3" name="圖片 2" descr="1561353440714.jp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4" y="707632"/>
            <a:ext cx="5144885" cy="4696218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4953961" y="2968210"/>
            <a:ext cx="941122" cy="951744"/>
          </a:xfrm>
          <a:prstGeom prst="ellipse">
            <a:avLst/>
          </a:prstGeom>
          <a:noFill/>
          <a:ln w="76200" cmpd="sng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2281402" y="2568124"/>
            <a:ext cx="883103" cy="906641"/>
          </a:xfrm>
          <a:prstGeom prst="ellipse">
            <a:avLst/>
          </a:prstGeom>
          <a:noFill/>
          <a:ln w="76200" cmpd="sng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3784774" y="4239406"/>
            <a:ext cx="850858" cy="860461"/>
          </a:xfrm>
          <a:prstGeom prst="ellipse">
            <a:avLst/>
          </a:prstGeom>
          <a:noFill/>
          <a:ln w="76200" cmpd="sng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Google Shape;770;p77"/>
          <p:cNvSpPr/>
          <p:nvPr/>
        </p:nvSpPr>
        <p:spPr>
          <a:xfrm>
            <a:off x="6216734" y="3747104"/>
            <a:ext cx="2860512" cy="6809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美式、墨西哥式、披薩餐廳</a:t>
            </a:r>
            <a:br>
              <a:rPr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  <a:sym typeface="Microsoft JhengHei"/>
              </a:rPr>
            </a:br>
            <a:r>
              <a:rPr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為美國民眾喜愛餐廳大宗</a:t>
            </a:r>
            <a:endParaRPr sz="1100" b="1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95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78"/>
          <p:cNvGrpSpPr/>
          <p:nvPr/>
        </p:nvGrpSpPr>
        <p:grpSpPr>
          <a:xfrm>
            <a:off x="833838" y="888747"/>
            <a:ext cx="7870671" cy="4542127"/>
            <a:chOff x="358505" y="611598"/>
            <a:chExt cx="8426989" cy="4764802"/>
          </a:xfrm>
        </p:grpSpPr>
        <p:pic>
          <p:nvPicPr>
            <p:cNvPr id="776" name="Google Shape;776;p78"/>
            <p:cNvPicPr preferRelativeResize="0"/>
            <p:nvPr/>
          </p:nvPicPr>
          <p:blipFill rotWithShape="1">
            <a:blip r:embed="rId3">
              <a:alphaModFix/>
            </a:blip>
            <a:srcRect t="7363"/>
            <a:stretch/>
          </p:blipFill>
          <p:spPr>
            <a:xfrm>
              <a:off x="358505" y="611598"/>
              <a:ext cx="8426989" cy="4764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7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1544" y="1047025"/>
              <a:ext cx="962025" cy="80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Google Shape;778;p78"/>
          <p:cNvSpPr/>
          <p:nvPr/>
        </p:nvSpPr>
        <p:spPr>
          <a:xfrm>
            <a:off x="2505820" y="726750"/>
            <a:ext cx="4137163" cy="68097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評論數：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cool &gt; funny &gt; useful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marL="285750" indent="-285750">
              <a:buFont typeface="Arial"/>
              <a:buChar char="•"/>
            </a:pP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4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顆星時，得到</a:t>
            </a:r>
            <a:r>
              <a:rPr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cool/funny/useful</a:t>
            </a:r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的數量最多</a:t>
            </a:r>
            <a:endParaRPr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2137038" y="44291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59373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476254" y="356958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</p:spTree>
    <p:extLst>
      <p:ext uri="{BB962C8B-B14F-4D97-AF65-F5344CB8AC3E}">
        <p14:creationId xmlns:p14="http://schemas.microsoft.com/office/powerpoint/2010/main" val="4113776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5993484" y="2327780"/>
            <a:ext cx="1069250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396E399-8646-4DFE-8D89-A4ED8DC1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821" r="10922"/>
          <a:stretch/>
        </p:blipFill>
        <p:spPr>
          <a:xfrm>
            <a:off x="799289" y="1483062"/>
            <a:ext cx="6767139" cy="2986055"/>
          </a:xfrm>
          <a:prstGeom prst="rect">
            <a:avLst/>
          </a:prstGeom>
        </p:spPr>
      </p:pic>
      <p:sp>
        <p:nvSpPr>
          <p:cNvPr id="73" name="文字方塊 7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4" name="直線接點 7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81" name="圖片 80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82" name="文字方塊 81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83" name="矩形 82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5" name="直線接點 84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87" name="文字方塊 86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90" name="圖片 89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1" name="圖片 100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102" name="圖片 101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103" name="圖片 102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104" name="圖片 103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105" name="矩形 104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00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2951039" cy="5403850"/>
          </a:xfrm>
          <a:prstGeom prst="rect">
            <a:avLst/>
          </a:prstGeom>
          <a:solidFill>
            <a:srgbClr val="4968A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038116" y="1465334"/>
            <a:ext cx="3270996" cy="214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01		</a:t>
            </a:r>
            <a:r>
              <a:rPr kumimoji="1" lang="zh-TW" altLang="en-US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團隊介紹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02	</a:t>
            </a:r>
            <a:r>
              <a:rPr kumimoji="1" lang="zh-TW" altLang="en-US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	核心能力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03		</a:t>
            </a:r>
            <a:r>
              <a:rPr kumimoji="1" lang="zh-TW" altLang="en-US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專案價值</a:t>
            </a:r>
            <a:b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		</a:t>
            </a:r>
            <a:r>
              <a:rPr kumimoji="1" lang="zh-TW" altLang="en-US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93675" y="695893"/>
            <a:ext cx="2718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400" b="1" dirty="0">
                <a:solidFill>
                  <a:schemeClr val="bg1"/>
                </a:solidFill>
              </a:rPr>
              <a:t>AGENDA</a:t>
            </a:r>
            <a:endParaRPr kumimoji="1" lang="zh-TW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30107" y="3529586"/>
            <a:ext cx="219599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05		    </a:t>
            </a:r>
            <a:r>
              <a:rPr kumimoji="1" lang="zh-TW" altLang="en-US" sz="2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05987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96E399-8646-4DFE-8D89-A4ED8DC1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821" r="10922"/>
          <a:stretch/>
        </p:blipFill>
        <p:spPr>
          <a:xfrm>
            <a:off x="1745074" y="1665038"/>
            <a:ext cx="6063246" cy="2622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5993484" y="2327780"/>
            <a:ext cx="1069250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192011" y="1859442"/>
            <a:ext cx="3054512" cy="343684"/>
          </a:xfrm>
          <a:prstGeom prst="rect">
            <a:avLst/>
          </a:prstGeom>
          <a:solidFill>
            <a:srgbClr val="4968A6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將時間訊息分為時刻與星期幾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A07C75-8A47-49FA-874E-BC310A5E9267}"/>
              </a:ext>
            </a:extLst>
          </p:cNvPr>
          <p:cNvSpPr txBox="1"/>
          <p:nvPr/>
        </p:nvSpPr>
        <p:spPr>
          <a:xfrm>
            <a:off x="3009699" y="2790710"/>
            <a:ext cx="115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16 - 2</a:t>
            </a:r>
            <a:r>
              <a:rPr lang="zh-TW" altLang="en-US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755224-2C54-4DDE-8BC3-6292FB262524}"/>
              </a:ext>
            </a:extLst>
          </p:cNvPr>
          <p:cNvSpPr txBox="1"/>
          <p:nvPr/>
        </p:nvSpPr>
        <p:spPr>
          <a:xfrm>
            <a:off x="3719267" y="2389018"/>
            <a:ext cx="8386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星期二 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47CCA1D-2FBC-4D09-A580-71044CC9BF39}"/>
              </a:ext>
            </a:extLst>
          </p:cNvPr>
          <p:cNvSpPr txBox="1"/>
          <p:nvPr/>
        </p:nvSpPr>
        <p:spPr>
          <a:xfrm>
            <a:off x="2475303" y="2400314"/>
            <a:ext cx="105670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下午四點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AEC2B27-183A-430E-8583-D06652BC1225}"/>
              </a:ext>
            </a:extLst>
          </p:cNvPr>
          <p:cNvSpPr txBox="1"/>
          <p:nvPr/>
        </p:nvSpPr>
        <p:spPr>
          <a:xfrm>
            <a:off x="3624336" y="33709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星期幾 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DBC7B82-AD25-4248-A6FF-28C8E698B288}"/>
              </a:ext>
            </a:extLst>
          </p:cNvPr>
          <p:cNvSpPr txBox="1"/>
          <p:nvPr/>
        </p:nvSpPr>
        <p:spPr>
          <a:xfrm>
            <a:off x="3003653" y="335774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時刻</a:t>
            </a:r>
            <a:endParaRPr lang="en-US" altLang="zh-TW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0" name="直線接點 69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77" name="圖片 76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8" name="文字方塊 7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79" name="矩形 78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2" name="直線接點 81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85" name="圖片 84" descr="file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86" name="矩形 85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8" name="圖片 87" descr="file.png"/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89" name="圖片 88" descr="file.png"/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90" name="圖片 89" descr="file.png"/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91" name="圖片 90" descr="file.png"/>
          <p:cNvPicPr>
            <a:picLocks noChangeAspect="1"/>
          </p:cNvPicPr>
          <p:nvPr/>
        </p:nvPicPr>
        <p:blipFill>
          <a:blip r:embed="rId5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822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396E399-8646-4DFE-8D89-A4ED8DC1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821" r="10922"/>
          <a:stretch/>
        </p:blipFill>
        <p:spPr>
          <a:xfrm>
            <a:off x="1745074" y="1665038"/>
            <a:ext cx="6063246" cy="2622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5993484" y="2327780"/>
            <a:ext cx="1069250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356935" y="1665038"/>
            <a:ext cx="2380913" cy="602216"/>
          </a:xfrm>
          <a:prstGeom prst="rect">
            <a:avLst/>
          </a:prstGeom>
          <a:solidFill>
            <a:srgbClr val="4968A6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時刻整合成四個時段</a:t>
            </a:r>
            <a:endParaRPr lang="en-US" altLang="zh-TW" sz="14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zh-TW" altLang="en-US" sz="14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星期整合成平日與周末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A07C75-8A47-49FA-874E-BC310A5E9267}"/>
              </a:ext>
            </a:extLst>
          </p:cNvPr>
          <p:cNvSpPr txBox="1"/>
          <p:nvPr/>
        </p:nvSpPr>
        <p:spPr>
          <a:xfrm>
            <a:off x="3009699" y="2790710"/>
            <a:ext cx="115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16 - 2</a:t>
            </a:r>
            <a:r>
              <a:rPr lang="zh-TW" altLang="en-US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B755224-2C54-4DDE-8BC3-6292FB262524}"/>
              </a:ext>
            </a:extLst>
          </p:cNvPr>
          <p:cNvSpPr txBox="1"/>
          <p:nvPr/>
        </p:nvSpPr>
        <p:spPr>
          <a:xfrm>
            <a:off x="3719267" y="2389018"/>
            <a:ext cx="83869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星期二 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47CCA1D-2FBC-4D09-A580-71044CC9BF39}"/>
              </a:ext>
            </a:extLst>
          </p:cNvPr>
          <p:cNvSpPr txBox="1"/>
          <p:nvPr/>
        </p:nvSpPr>
        <p:spPr>
          <a:xfrm>
            <a:off x="2475303" y="2400314"/>
            <a:ext cx="105670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下午四點 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AEC2B27-183A-430E-8583-D06652BC1225}"/>
              </a:ext>
            </a:extLst>
          </p:cNvPr>
          <p:cNvSpPr txBox="1"/>
          <p:nvPr/>
        </p:nvSpPr>
        <p:spPr>
          <a:xfrm>
            <a:off x="3624336" y="337099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星期幾 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DBC7B82-AD25-4248-A6FF-28C8E698B288}"/>
              </a:ext>
            </a:extLst>
          </p:cNvPr>
          <p:cNvSpPr txBox="1"/>
          <p:nvPr/>
        </p:nvSpPr>
        <p:spPr>
          <a:xfrm>
            <a:off x="3003653" y="335774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時刻</a:t>
            </a:r>
            <a:endParaRPr lang="en-US" altLang="zh-TW" sz="14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0" name="直線接點 69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77" name="圖片 76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8" name="文字方塊 7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79" name="矩形 78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2" name="直線接點 81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84" name="文字方塊 8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27" name="圖片 26" descr="clo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08" y="2974502"/>
            <a:ext cx="644785" cy="644785"/>
          </a:xfrm>
          <a:prstGeom prst="rect">
            <a:avLst/>
          </a:prstGeom>
        </p:spPr>
      </p:pic>
      <p:pic>
        <p:nvPicPr>
          <p:cNvPr id="28" name="圖片 27" descr="calenda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23" y="3011755"/>
            <a:ext cx="607532" cy="607532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3A55739C-A441-4C1F-BD51-A68AC916C201}"/>
              </a:ext>
            </a:extLst>
          </p:cNvPr>
          <p:cNvSpPr txBox="1"/>
          <p:nvPr/>
        </p:nvSpPr>
        <p:spPr>
          <a:xfrm>
            <a:off x="1401762" y="3817147"/>
            <a:ext cx="1933121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midnight  early morning </a:t>
            </a:r>
            <a:b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morning </a:t>
            </a:r>
            <a:b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afternoon </a:t>
            </a:r>
            <a:b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night  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79D5B5E-D489-4313-B4A0-CA3EE2560CE1}"/>
              </a:ext>
            </a:extLst>
          </p:cNvPr>
          <p:cNvSpPr txBox="1"/>
          <p:nvPr/>
        </p:nvSpPr>
        <p:spPr>
          <a:xfrm>
            <a:off x="4418499" y="3948475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weekdays </a:t>
            </a:r>
            <a:b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weekends   </a:t>
            </a:r>
          </a:p>
        </p:txBody>
      </p:sp>
      <p:pic>
        <p:nvPicPr>
          <p:cNvPr id="31" name="圖片 30" descr="file.png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5" name="圖片 34" descr="file.png"/>
          <p:cNvPicPr>
            <a:picLocks noChangeAspect="1"/>
          </p:cNvPicPr>
          <p:nvPr/>
        </p:nvPicPr>
        <p:blipFill>
          <a:blip r:embed="rId7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36" name="圖片 35" descr="file.png"/>
          <p:cNvPicPr>
            <a:picLocks noChangeAspect="1"/>
          </p:cNvPicPr>
          <p:nvPr/>
        </p:nvPicPr>
        <p:blipFill>
          <a:blip r:embed="rId7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37" name="圖片 36" descr="file.png"/>
          <p:cNvPicPr>
            <a:picLocks noChangeAspect="1"/>
          </p:cNvPicPr>
          <p:nvPr/>
        </p:nvPicPr>
        <p:blipFill>
          <a:blip r:embed="rId7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38" name="圖片 37" descr="file.png"/>
          <p:cNvPicPr>
            <a:picLocks noChangeAspect="1"/>
          </p:cNvPicPr>
          <p:nvPr/>
        </p:nvPicPr>
        <p:blipFill>
          <a:blip r:embed="rId7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9303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6290491-6865-4B74-A793-D3ABA4F07935}"/>
              </a:ext>
            </a:extLst>
          </p:cNvPr>
          <p:cNvGrpSpPr/>
          <p:nvPr/>
        </p:nvGrpSpPr>
        <p:grpSpPr>
          <a:xfrm>
            <a:off x="1118636" y="2064211"/>
            <a:ext cx="7245503" cy="2354992"/>
            <a:chOff x="1124092" y="2422918"/>
            <a:chExt cx="7245503" cy="235499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46B57B5-428D-401B-9C48-33B24FE6E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64" r="15976"/>
            <a:stretch/>
          </p:blipFill>
          <p:spPr>
            <a:xfrm>
              <a:off x="1124092" y="2422918"/>
              <a:ext cx="6510422" cy="2354992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7C41729-92E0-4716-B03A-DFC17E652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316"/>
            <a:stretch/>
          </p:blipFill>
          <p:spPr>
            <a:xfrm>
              <a:off x="7606243" y="2422918"/>
              <a:ext cx="763352" cy="2354992"/>
            </a:xfrm>
            <a:prstGeom prst="rect">
              <a:avLst/>
            </a:prstGeom>
          </p:spPr>
        </p:pic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3920568" y="2580549"/>
            <a:ext cx="2968905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6957302" y="2580549"/>
            <a:ext cx="1253936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7" name="直線接點 3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4" name="圖片 4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67" name="矩形 66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8" name="圖片 77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9" name="圖片 78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80" name="圖片 79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81" name="圖片 80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042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66618DC-895A-4659-BC22-BC24A9BE3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0" t="11062"/>
          <a:stretch/>
        </p:blipFill>
        <p:spPr>
          <a:xfrm>
            <a:off x="699757" y="1935192"/>
            <a:ext cx="8278626" cy="317065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16932E5-8B6D-4F16-BD7D-3CEFACB71896}"/>
              </a:ext>
            </a:extLst>
          </p:cNvPr>
          <p:cNvSpPr/>
          <p:nvPr/>
        </p:nvSpPr>
        <p:spPr>
          <a:xfrm>
            <a:off x="2495594" y="1947667"/>
            <a:ext cx="741617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627C00A6-EF92-48A7-8AC6-4EB0DD50245F}"/>
              </a:ext>
            </a:extLst>
          </p:cNvPr>
          <p:cNvSpPr txBox="1"/>
          <p:nvPr/>
        </p:nvSpPr>
        <p:spPr>
          <a:xfrm>
            <a:off x="3225946" y="1503808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將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categories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攤平 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2" name="直線接點 31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0" name="圖片 39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2" name="矩形 4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1" name="圖片 70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b="1" dirty="0">
              <a:solidFill>
                <a:srgbClr val="4968A6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6" name="圖片 75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7" name="圖片 76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983545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8" name="矩形 37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pic>
        <p:nvPicPr>
          <p:cNvPr id="67" name="圖片 66" descr="file.png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b="1" dirty="0">
              <a:solidFill>
                <a:srgbClr val="4968A6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1" name="圖片 70" descr="file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2" name="圖片 71" descr="file.pn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3" name="圖片 72" descr="file.pn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messageImage_1561287757636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"/>
          <a:stretch/>
        </p:blipFill>
        <p:spPr>
          <a:xfrm>
            <a:off x="582450" y="1811644"/>
            <a:ext cx="8328968" cy="258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7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627C00A6-EF92-48A7-8AC6-4EB0DD50245F}"/>
              </a:ext>
            </a:extLst>
          </p:cNvPr>
          <p:cNvSpPr txBox="1"/>
          <p:nvPr/>
        </p:nvSpPr>
        <p:spPr>
          <a:xfrm>
            <a:off x="7227996" y="159671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新增性別欄位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2" name="直線接點 31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0" name="圖片 39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2" name="矩形 4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0" name="圖片 69" descr="file.png"/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3" name="圖片 72" descr="file.png"/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6" name="圖片 75" descr="file.pn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" name="圖片 2" descr="156128717757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6" y="1920127"/>
            <a:ext cx="8816340" cy="218348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8025173" y="2073057"/>
            <a:ext cx="618595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1802541" y="2072702"/>
            <a:ext cx="715457" cy="2030905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A855D54-5D8A-4AD3-9A9A-CDBAA75F60CB}"/>
              </a:ext>
            </a:extLst>
          </p:cNvPr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49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15612871775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9" y="1920127"/>
            <a:ext cx="8816340" cy="237120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7578177" y="2073058"/>
            <a:ext cx="490161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27C00A6-EF92-48A7-8AC6-4EB0DD50245F}"/>
              </a:ext>
            </a:extLst>
          </p:cNvPr>
          <p:cNvSpPr txBox="1"/>
          <p:nvPr/>
        </p:nvSpPr>
        <p:spPr>
          <a:xfrm>
            <a:off x="6737522" y="1581573"/>
            <a:ext cx="133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將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votes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攤平 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2" name="直線接點 31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0" name="圖片 39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2" name="矩形 4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0" name="圖片 69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3" name="圖片 72" descr="file.png"/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6" name="圖片 75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C8419D1-4E76-43E6-AF0F-EF9A05FE0E6C}"/>
              </a:ext>
            </a:extLst>
          </p:cNvPr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33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75D001-10D4-421A-BE3D-F393D4BD0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5" t="24489" r="13384"/>
          <a:stretch/>
        </p:blipFill>
        <p:spPr>
          <a:xfrm>
            <a:off x="675953" y="1874256"/>
            <a:ext cx="7737810" cy="235562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6715108" y="1942120"/>
            <a:ext cx="1590921" cy="311084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1" name="直線接點 3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8" name="圖片 3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0" name="矩形 39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69" name="圖片 68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2" name="圖片 71" descr="file.png"/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3" name="圖片 72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51171F-95D7-455E-BC4C-50E391BD3C2C}"/>
              </a:ext>
            </a:extLst>
          </p:cNvPr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49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77A8BE-30D5-4574-A3BB-C0B238B15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0" t="11198"/>
          <a:stretch/>
        </p:blipFill>
        <p:spPr>
          <a:xfrm>
            <a:off x="783325" y="2013661"/>
            <a:ext cx="8164191" cy="254246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8E444EB9-A492-4C2B-9F3C-394D06AC9531}"/>
              </a:ext>
            </a:extLst>
          </p:cNvPr>
          <p:cNvSpPr txBox="1"/>
          <p:nvPr/>
        </p:nvSpPr>
        <p:spPr>
          <a:xfrm>
            <a:off x="7760342" y="1667026"/>
            <a:ext cx="133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將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votes</a:t>
            </a: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攤平 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8455278" y="2136718"/>
            <a:ext cx="443011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7" name="直線接點 3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4" name="圖片 4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67" name="矩形 66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b="1" dirty="0">
              <a:solidFill>
                <a:srgbClr val="4968A6"/>
              </a:solidFill>
            </a:endParaRPr>
          </a:p>
        </p:txBody>
      </p:sp>
      <p:pic>
        <p:nvPicPr>
          <p:cNvPr id="78" name="圖片 77" descr="file.png"/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9" name="圖片 78" descr="file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80" name="圖片 79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81" name="圖片 80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1292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A208F4-7369-40AC-AA1E-DC3F0E322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6" t="18119"/>
          <a:stretch/>
        </p:blipFill>
        <p:spPr>
          <a:xfrm>
            <a:off x="450635" y="1856047"/>
            <a:ext cx="8626611" cy="26196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7824668" y="1880705"/>
            <a:ext cx="1183676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8" name="圖片 37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0" name="矩形 39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69" name="圖片 68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b="1" dirty="0">
              <a:solidFill>
                <a:srgbClr val="4968A6"/>
              </a:solidFill>
            </a:endParaRPr>
          </a:p>
        </p:txBody>
      </p:sp>
      <p:pic>
        <p:nvPicPr>
          <p:cNvPr id="72" name="圖片 71" descr="file.png"/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3" name="圖片 72" descr="file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75" name="圖片 74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76" name="矩形 75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965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094897" y="221240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atin typeface="Heiti TC Light"/>
                <a:ea typeface="Heiti TC Light"/>
                <a:cs typeface="Heiti TC Light"/>
              </a:rPr>
              <a:t>團隊介紹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45551" y="1671875"/>
            <a:ext cx="2291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01</a:t>
            </a:r>
            <a:endParaRPr kumimoji="1" lang="zh-TW" altLang="en-US" sz="12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3486355"/>
            <a:ext cx="3075555" cy="12451"/>
          </a:xfrm>
          <a:prstGeom prst="line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20654" y="2685625"/>
            <a:ext cx="3270996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02	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核心能力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03	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專案價值</a:t>
            </a:r>
            <a:b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04	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7" name="矩形 6"/>
          <p:cNvSpPr/>
          <p:nvPr/>
        </p:nvSpPr>
        <p:spPr>
          <a:xfrm>
            <a:off x="6573118" y="3743647"/>
            <a:ext cx="219599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05	  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3283051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677A8BE-30D5-4574-A3BB-C0B238B15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0" t="11198"/>
          <a:stretch/>
        </p:blipFill>
        <p:spPr>
          <a:xfrm>
            <a:off x="783325" y="2013661"/>
            <a:ext cx="8164191" cy="2542464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FE4C350E-A24E-481E-BD7F-8A0F3071B236}"/>
              </a:ext>
            </a:extLst>
          </p:cNvPr>
          <p:cNvSpPr txBox="1"/>
          <p:nvPr/>
        </p:nvSpPr>
        <p:spPr>
          <a:xfrm>
            <a:off x="5548075" y="159056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做文本分析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BF79CE5-5FA7-41C1-AF62-14BDF3403683}"/>
              </a:ext>
            </a:extLst>
          </p:cNvPr>
          <p:cNvSpPr/>
          <p:nvPr/>
        </p:nvSpPr>
        <p:spPr>
          <a:xfrm>
            <a:off x="6044862" y="2136718"/>
            <a:ext cx="443011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7" name="直線接點 3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4" name="圖片 4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6" name="文字方塊 6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67" name="矩形 66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74" name="圖片 73" descr="file.png"/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49" y="707632"/>
            <a:ext cx="359710" cy="359710"/>
          </a:xfrm>
          <a:prstGeom prst="rect">
            <a:avLst/>
          </a:prstGeom>
        </p:spPr>
      </p:pic>
      <p:sp>
        <p:nvSpPr>
          <p:cNvPr id="75" name="矩形 74"/>
          <p:cNvSpPr/>
          <p:nvPr/>
        </p:nvSpPr>
        <p:spPr>
          <a:xfrm>
            <a:off x="4175102" y="1072066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business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462274" y="1074941"/>
            <a:ext cx="58568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review</a:t>
            </a:r>
            <a:endParaRPr lang="zh-TW" altLang="en-US" sz="800" b="1" dirty="0">
              <a:solidFill>
                <a:srgbClr val="4968A6"/>
              </a:solidFill>
            </a:endParaRPr>
          </a:p>
        </p:txBody>
      </p:sp>
      <p:pic>
        <p:nvPicPr>
          <p:cNvPr id="77" name="圖片 76" descr="file.png"/>
          <p:cNvPicPr>
            <a:picLocks noChangeAspect="1"/>
          </p:cNvPicPr>
          <p:nvPr/>
        </p:nvPicPr>
        <p:blipFill>
          <a:blip r:embed="rId4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48" y="707632"/>
            <a:ext cx="359710" cy="359710"/>
          </a:xfrm>
          <a:prstGeom prst="rect">
            <a:avLst/>
          </a:prstGeom>
        </p:spPr>
      </p:pic>
      <p:pic>
        <p:nvPicPr>
          <p:cNvPr id="78" name="圖片 77" descr="file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3" y="707073"/>
            <a:ext cx="359710" cy="359710"/>
          </a:xfrm>
          <a:prstGeom prst="rect">
            <a:avLst/>
          </a:prstGeom>
        </p:spPr>
      </p:pic>
      <p:pic>
        <p:nvPicPr>
          <p:cNvPr id="79" name="圖片 78" descr="file.png"/>
          <p:cNvPicPr>
            <a:picLocks noChangeAspect="1"/>
          </p:cNvPicPr>
          <p:nvPr/>
        </p:nvPicPr>
        <p:blipFill>
          <a:blip r:embed="rId4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0" y="707073"/>
            <a:ext cx="359710" cy="359710"/>
          </a:xfrm>
          <a:prstGeom prst="rect">
            <a:avLst/>
          </a:prstGeom>
        </p:spPr>
      </p:pic>
      <p:pic>
        <p:nvPicPr>
          <p:cNvPr id="80" name="圖片 79" descr="file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53" y="709604"/>
            <a:ext cx="359710" cy="359710"/>
          </a:xfrm>
          <a:prstGeom prst="rect">
            <a:avLst/>
          </a:prstGeom>
        </p:spPr>
      </p:pic>
      <p:sp>
        <p:nvSpPr>
          <p:cNvPr id="81" name="矩形 80"/>
          <p:cNvSpPr/>
          <p:nvPr/>
        </p:nvSpPr>
        <p:spPr>
          <a:xfrm>
            <a:off x="3671890" y="1066783"/>
            <a:ext cx="72174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checkin</a:t>
            </a:r>
            <a:endParaRPr lang="zh-TW" altLang="en-US" sz="8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705031" y="1072066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user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077876" y="1066060"/>
            <a:ext cx="461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tip</a:t>
            </a:r>
            <a:endParaRPr lang="zh-TW" altLang="en-US" sz="8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613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3212021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3452783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0"/>
          <p:cNvSpPr txBox="1">
            <a:spLocks noGrp="1"/>
          </p:cNvSpPr>
          <p:nvPr>
            <p:ph type="body" idx="1"/>
          </p:nvPr>
        </p:nvSpPr>
        <p:spPr>
          <a:xfrm>
            <a:off x="1667111" y="1900238"/>
            <a:ext cx="5984867" cy="71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828"/>
              </a:spcBef>
              <a:buClr>
                <a:schemeClr val="dk1"/>
              </a:buClr>
              <a:buSzPts val="3600"/>
              <a:buNone/>
            </a:pPr>
            <a:r>
              <a:rPr lang="en-US" altLang="zh-TW" sz="4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= TF  x  IDF</a:t>
            </a:r>
            <a:endParaRPr sz="40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1" name="Google Shape;791;p80"/>
          <p:cNvSpPr/>
          <p:nvPr/>
        </p:nvSpPr>
        <p:spPr>
          <a:xfrm>
            <a:off x="4885919" y="2610900"/>
            <a:ext cx="108461" cy="44863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80"/>
          <p:cNvSpPr txBox="1"/>
          <p:nvPr/>
        </p:nvSpPr>
        <p:spPr>
          <a:xfrm>
            <a:off x="3326885" y="3183146"/>
            <a:ext cx="3320330" cy="10151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400" dirty="0">
                <a:solidFill>
                  <a:srgbClr val="4968A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 dirty="0">
              <a:solidFill>
                <a:srgbClr val="4968A6"/>
              </a:solidFill>
            </a:endParaRPr>
          </a:p>
        </p:txBody>
      </p:sp>
      <p:sp>
        <p:nvSpPr>
          <p:cNvPr id="793" name="Google Shape;793;p80"/>
          <p:cNvSpPr txBox="1"/>
          <p:nvPr/>
        </p:nvSpPr>
        <p:spPr>
          <a:xfrm>
            <a:off x="4551084" y="1563325"/>
            <a:ext cx="669670" cy="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6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 頻</a:t>
            </a:r>
            <a:endParaRPr sz="1600" dirty="0">
              <a:solidFill>
                <a:srgbClr val="4968A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1" name="直線接點 3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8" name="圖片 37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0" name="矩形 39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</p:spTree>
    <p:extLst>
      <p:ext uri="{BB962C8B-B14F-4D97-AF65-F5344CB8AC3E}">
        <p14:creationId xmlns:p14="http://schemas.microsoft.com/office/powerpoint/2010/main" val="629230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8" name="矩形 37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48" name="內容版面配置區 47"/>
          <p:cNvPicPr>
            <a:picLocks noGrp="1" noChangeAspect="1"/>
          </p:cNvPicPr>
          <p:nvPr>
            <p:ph idx="1"/>
          </p:nvPr>
        </p:nvPicPr>
        <p:blipFill>
          <a:blip r:embed="rId4"/>
          <a:srcRect t="-5429" b="-5429"/>
          <a:stretch>
            <a:fillRect/>
          </a:stretch>
        </p:blipFill>
        <p:spPr>
          <a:xfrm>
            <a:off x="749199" y="1122151"/>
            <a:ext cx="7664564" cy="3233850"/>
          </a:xfrm>
        </p:spPr>
      </p:pic>
    </p:spTree>
    <p:extLst>
      <p:ext uri="{BB962C8B-B14F-4D97-AF65-F5344CB8AC3E}">
        <p14:creationId xmlns:p14="http://schemas.microsoft.com/office/powerpoint/2010/main" val="405919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8" name="矩形 37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48" name="內容版面配置區 47"/>
          <p:cNvPicPr>
            <a:picLocks noGrp="1" noChangeAspect="1"/>
          </p:cNvPicPr>
          <p:nvPr>
            <p:ph idx="1"/>
          </p:nvPr>
        </p:nvPicPr>
        <p:blipFill>
          <a:blip r:embed="rId4"/>
          <a:srcRect t="-5429" b="-5429"/>
          <a:stretch>
            <a:fillRect/>
          </a:stretch>
        </p:blipFill>
        <p:spPr>
          <a:xfrm>
            <a:off x="749199" y="1122151"/>
            <a:ext cx="7664564" cy="3233850"/>
          </a:xfr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310" y="4279943"/>
            <a:ext cx="3402285" cy="8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8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8" name="矩形 37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4"/>
          <a:srcRect t="-9568" b="-9568"/>
          <a:stretch>
            <a:fillRect/>
          </a:stretch>
        </p:blipFill>
        <p:spPr>
          <a:xfrm>
            <a:off x="796852" y="1067342"/>
            <a:ext cx="7825890" cy="3301917"/>
          </a:xfrm>
        </p:spPr>
      </p:pic>
    </p:spTree>
    <p:extLst>
      <p:ext uri="{BB962C8B-B14F-4D97-AF65-F5344CB8AC3E}">
        <p14:creationId xmlns:p14="http://schemas.microsoft.com/office/powerpoint/2010/main" val="4145157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6" name="圖片 35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7" name="文字方塊 36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8" name="矩形 37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0" name="直線接點 39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4"/>
          <a:srcRect t="-9568" b="-9568"/>
          <a:stretch>
            <a:fillRect/>
          </a:stretch>
        </p:blipFill>
        <p:spPr>
          <a:xfrm>
            <a:off x="796852" y="1067342"/>
            <a:ext cx="7825890" cy="3301917"/>
          </a:xfr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309" y="4294632"/>
            <a:ext cx="3402285" cy="8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0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/>
          <p:nvPr/>
        </p:nvSpPr>
        <p:spPr>
          <a:xfrm>
            <a:off x="6217468" y="2633885"/>
            <a:ext cx="108461" cy="44863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009" tIns="35492" rIns="71009" bIns="35492" anchor="ctr" anchorCtr="0">
            <a:noAutofit/>
          </a:bodyPr>
          <a:lstStyle/>
          <a:p>
            <a:pPr algn="ctr"/>
            <a:endParaRPr sz="1400">
              <a:solidFill>
                <a:srgbClr val="4968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0" name="Google Shape;814;p83">
            <a:extLst>
              <a:ext uri="{FF2B5EF4-FFF2-40B4-BE49-F238E27FC236}">
                <a16:creationId xmlns:a16="http://schemas.microsoft.com/office/drawing/2014/main" id="{C9438EE2-A237-4520-B220-B91A0F57B098}"/>
              </a:ext>
            </a:extLst>
          </p:cNvPr>
          <p:cNvSpPr txBox="1"/>
          <p:nvPr/>
        </p:nvSpPr>
        <p:spPr>
          <a:xfrm>
            <a:off x="5536217" y="1536514"/>
            <a:ext cx="1579423" cy="3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6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反向文件頻率</a:t>
            </a:r>
            <a:endParaRPr sz="1600" dirty="0">
              <a:solidFill>
                <a:srgbClr val="4968A6"/>
              </a:solidFill>
            </a:endParaRPr>
          </a:p>
        </p:txBody>
      </p:sp>
      <p:sp>
        <p:nvSpPr>
          <p:cNvPr id="31" name="Google Shape;813;p83">
            <a:extLst>
              <a:ext uri="{FF2B5EF4-FFF2-40B4-BE49-F238E27FC236}">
                <a16:creationId xmlns:a16="http://schemas.microsoft.com/office/drawing/2014/main" id="{604038AB-E4E5-4964-8B29-2E817B25B64A}"/>
              </a:ext>
            </a:extLst>
          </p:cNvPr>
          <p:cNvSpPr txBox="1"/>
          <p:nvPr/>
        </p:nvSpPr>
        <p:spPr>
          <a:xfrm>
            <a:off x="4558441" y="3188497"/>
            <a:ext cx="3318053" cy="10031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796" r="-5591"/>
            </a:stretch>
          </a:blip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400">
                <a:solidFill>
                  <a:srgbClr val="4968A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>
              <a:solidFill>
                <a:srgbClr val="4968A6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3" name="直線接點 3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0" name="圖片 39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2" name="矩形 4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48" name="Google Shape;790;p80"/>
          <p:cNvSpPr txBox="1">
            <a:spLocks/>
          </p:cNvSpPr>
          <p:nvPr/>
        </p:nvSpPr>
        <p:spPr>
          <a:xfrm>
            <a:off x="1667111" y="1900238"/>
            <a:ext cx="5984867" cy="7106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1009" tIns="35492" rIns="71009" bIns="35492" rtlCol="0" anchor="t" anchorCtr="0">
            <a:noAutofit/>
          </a:bodyPr>
          <a:lstStyle>
            <a:lvl1pPr marL="324075" indent="-324075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2162" indent="-270062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249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349" indent="-216050" algn="l" defTabSz="432100" rtl="0" eaLnBrk="1" latinLnBrk="0" hangingPunct="1">
              <a:spcBef>
                <a:spcPct val="20000"/>
              </a:spcBef>
              <a:buFont typeface="Arial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449" indent="-216050" algn="l" defTabSz="432100" rtl="0" eaLnBrk="1" latinLnBrk="0" hangingPunct="1">
              <a:spcBef>
                <a:spcPct val="20000"/>
              </a:spcBef>
              <a:buFont typeface="Arial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5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6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7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848" indent="-216050" algn="l" defTabSz="432100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828"/>
              </a:spcBef>
              <a:buClr>
                <a:schemeClr val="dk1"/>
              </a:buClr>
              <a:buSzPts val="3600"/>
              <a:buFont typeface="Arial"/>
              <a:buNone/>
            </a:pPr>
            <a:r>
              <a:rPr lang="en-US" altLang="zh-TW" sz="400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= TF  x  IDF</a:t>
            </a:r>
            <a:endParaRPr lang="en-US" sz="40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4558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6"/>
          <p:cNvSpPr txBox="1"/>
          <p:nvPr/>
        </p:nvSpPr>
        <p:spPr>
          <a:xfrm>
            <a:off x="4868329" y="3869048"/>
            <a:ext cx="2983556" cy="41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8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包含</a:t>
            </a:r>
            <a:r>
              <a:rPr lang="en-US" altLang="zh-TW" sz="18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the</a:t>
            </a:r>
            <a:r>
              <a:rPr lang="zh-TW" altLang="en-US" sz="18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的文章</a:t>
            </a:r>
            <a:endParaRPr sz="18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4" name="矩形 3"/>
          <p:cNvSpPr/>
          <p:nvPr/>
        </p:nvSpPr>
        <p:spPr>
          <a:xfrm>
            <a:off x="3498113" y="3719642"/>
            <a:ext cx="86668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960</a:t>
            </a:r>
            <a:endParaRPr lang="zh-TW" altLang="en-US" sz="3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8" name="直線接點 37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5" name="圖片 44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7" name="矩形 46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5" name="圖片 4" descr="15613550341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28" y="1910070"/>
            <a:ext cx="1641543" cy="462224"/>
          </a:xfrm>
          <a:prstGeom prst="rect">
            <a:avLst/>
          </a:prstGeom>
        </p:spPr>
      </p:pic>
      <p:pic>
        <p:nvPicPr>
          <p:cNvPr id="6" name="圖片 5" descr="156135509146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96" y="4246790"/>
            <a:ext cx="1744646" cy="427572"/>
          </a:xfrm>
          <a:prstGeom prst="rect">
            <a:avLst/>
          </a:prstGeom>
        </p:spPr>
      </p:pic>
      <p:sp>
        <p:nvSpPr>
          <p:cNvPr id="29" name="Google Shape;840;p86"/>
          <p:cNvSpPr txBox="1"/>
          <p:nvPr/>
        </p:nvSpPr>
        <p:spPr>
          <a:xfrm>
            <a:off x="4643716" y="1497792"/>
            <a:ext cx="2174504" cy="41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8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包含</a:t>
            </a:r>
            <a:r>
              <a:rPr lang="en-US" altLang="zh-TW" sz="18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food </a:t>
            </a:r>
            <a:r>
              <a:rPr lang="zh-TW" altLang="en-US" sz="18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的文章</a:t>
            </a:r>
            <a:endParaRPr sz="1800" dirty="0">
              <a:solidFill>
                <a:srgbClr val="4968A6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90147" y="1787499"/>
            <a:ext cx="8982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TW" sz="3200" dirty="0">
                <a:solidFill>
                  <a:srgbClr val="4968A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100</a:t>
            </a:r>
            <a:endParaRPr lang="is-IS" altLang="zh-TW" sz="3200" dirty="0">
              <a:solidFill>
                <a:srgbClr val="4968A6"/>
              </a:solidFill>
            </a:endParaRPr>
          </a:p>
        </p:txBody>
      </p:sp>
      <p:sp>
        <p:nvSpPr>
          <p:cNvPr id="31" name="Google Shape;838;p86"/>
          <p:cNvSpPr txBox="1"/>
          <p:nvPr/>
        </p:nvSpPr>
        <p:spPr>
          <a:xfrm>
            <a:off x="1851826" y="3451240"/>
            <a:ext cx="1136522" cy="41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pPr algn="dist"/>
            <a:r>
              <a:rPr lang="en-US" altLang="zh-TW" sz="2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1000</a:t>
            </a:r>
            <a:r>
              <a:rPr lang="zh-TW" altLang="en-US" sz="2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  <a:sym typeface="Microsoft JhengHei"/>
              </a:rPr>
              <a:t>篇</a:t>
            </a:r>
            <a:endParaRPr sz="11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2" name="圖片 31" descr="docum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88" y="2044228"/>
            <a:ext cx="1265281" cy="12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4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69017" y="3009416"/>
            <a:ext cx="126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964342" y="3668131"/>
            <a:ext cx="2215052" cy="86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叢集架設</a:t>
            </a: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深度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/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93675" y="306952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01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團隊介紹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19378" y="3009416"/>
            <a:ext cx="126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448508" y="3659366"/>
            <a:ext cx="2494652" cy="86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叢集架設</a:t>
            </a: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深度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/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4" name="圖片 13" descr="S__388710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83" y="844238"/>
            <a:ext cx="3221115" cy="2139515"/>
          </a:xfrm>
          <a:prstGeom prst="rect">
            <a:avLst/>
          </a:prstGeom>
          <a:ln w="6350" cmpd="sng">
            <a:noFill/>
          </a:ln>
          <a:effectLst/>
        </p:spPr>
      </p:pic>
      <p:pic>
        <p:nvPicPr>
          <p:cNvPr id="16" name="圖片 15" descr="S__457933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63" y="798572"/>
            <a:ext cx="3328503" cy="22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2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7"/>
          <p:cNvSpPr txBox="1"/>
          <p:nvPr/>
        </p:nvSpPr>
        <p:spPr>
          <a:xfrm>
            <a:off x="3049616" y="2499708"/>
            <a:ext cx="3332761" cy="4607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400">
                <a:solidFill>
                  <a:srgbClr val="4968A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>
              <a:solidFill>
                <a:srgbClr val="4968A6"/>
              </a:solidFill>
            </a:endParaRPr>
          </a:p>
        </p:txBody>
      </p:sp>
      <p:sp>
        <p:nvSpPr>
          <p:cNvPr id="851" name="Google Shape;851;p87"/>
          <p:cNvSpPr txBox="1"/>
          <p:nvPr/>
        </p:nvSpPr>
        <p:spPr>
          <a:xfrm>
            <a:off x="2470510" y="1803027"/>
            <a:ext cx="4265836" cy="54424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400">
                <a:solidFill>
                  <a:srgbClr val="4968A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>
              <a:solidFill>
                <a:srgbClr val="4968A6"/>
              </a:solidFill>
            </a:endParaRPr>
          </a:p>
        </p:txBody>
      </p:sp>
      <p:sp>
        <p:nvSpPr>
          <p:cNvPr id="852" name="Google Shape;852;p87"/>
          <p:cNvSpPr/>
          <p:nvPr/>
        </p:nvSpPr>
        <p:spPr>
          <a:xfrm>
            <a:off x="1462206" y="3065070"/>
            <a:ext cx="6671943" cy="6062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814" t="-16663" r="-1899" b="-37298"/>
            </a:stretch>
          </a:blipFill>
          <a:ln>
            <a:noFill/>
          </a:ln>
        </p:spPr>
        <p:txBody>
          <a:bodyPr spcFirstLastPara="1" wrap="square" lIns="71009" tIns="35492" rIns="71009" bIns="35492" anchor="t" anchorCtr="0">
            <a:noAutofit/>
          </a:bodyPr>
          <a:lstStyle/>
          <a:p>
            <a:r>
              <a:rPr lang="zh-TW" altLang="en-US" sz="1400" dirty="0">
                <a:solidFill>
                  <a:srgbClr val="4968A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 dirty="0">
              <a:solidFill>
                <a:srgbClr val="4968A6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52" name="直線接點 51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9" name="圖片 58" descr="manager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61" name="矩形 60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3" name="直線接點 62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</p:spTree>
    <p:extLst>
      <p:ext uri="{BB962C8B-B14F-4D97-AF65-F5344CB8AC3E}">
        <p14:creationId xmlns:p14="http://schemas.microsoft.com/office/powerpoint/2010/main" val="202936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1124166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pic>
        <p:nvPicPr>
          <p:cNvPr id="24" name="Google Shape;858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993" y="1679791"/>
            <a:ext cx="3756657" cy="246440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53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1" name="文字方塊 30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</p:spTree>
    <p:extLst>
      <p:ext uri="{BB962C8B-B14F-4D97-AF65-F5344CB8AC3E}">
        <p14:creationId xmlns:p14="http://schemas.microsoft.com/office/powerpoint/2010/main" val="265247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cxnSp>
        <p:nvCxnSpPr>
          <p:cNvPr id="53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609189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4725825" y="2564804"/>
            <a:ext cx="1226100" cy="69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order </a:t>
            </a:r>
            <a:r>
              <a:rPr kumimoji="1" lang="zh-TW" altLang="en-US" sz="1200" dirty="0">
                <a:latin typeface="Heiti TC Light"/>
                <a:ea typeface="Heiti TC Light"/>
                <a:cs typeface="Heiti TC Light"/>
              </a:rPr>
              <a:t>訂單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  </a:t>
            </a:r>
            <a:br>
              <a:rPr kumimoji="1" lang="en-US" altLang="zh-TW" sz="1200" dirty="0"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staff </a:t>
            </a:r>
            <a:r>
              <a:rPr kumimoji="1" lang="zh-TW" altLang="en-US" sz="1200" dirty="0">
                <a:latin typeface="Heiti TC Light"/>
                <a:ea typeface="Heiti TC Light"/>
                <a:cs typeface="Heiti TC Light"/>
              </a:rPr>
              <a:t>工作人員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 </a:t>
            </a:r>
            <a:br>
              <a:rPr kumimoji="1" lang="en-US" altLang="zh-TW" sz="1200" dirty="0"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service  </a:t>
            </a:r>
            <a:r>
              <a:rPr kumimoji="1" lang="zh-TW" altLang="en-US" sz="1200" dirty="0">
                <a:latin typeface="Heiti TC Light"/>
                <a:ea typeface="Heiti TC Light"/>
                <a:cs typeface="Heiti TC Light"/>
              </a:rPr>
              <a:t>服務 </a:t>
            </a:r>
            <a:endParaRPr kumimoji="1" lang="en-US" altLang="zh-TW" sz="12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0" name="圖片 49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3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4" name="矩形 53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83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Service</a:t>
              </a: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4725825" y="2944670"/>
            <a:ext cx="1259525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place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位置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location 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地點</a:t>
            </a: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area 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區域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4" name="圖片 53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9" name="矩形 58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Service</a:t>
              </a: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Atmosphere </a:t>
              </a: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725825" y="3335516"/>
            <a:ext cx="14862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atmosphere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氣氛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fun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樂趣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4" name="圖片 53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9" name="矩形 58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43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Service</a:t>
              </a: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725825" y="3544032"/>
            <a:ext cx="116539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price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價格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discount 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折扣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4" name="圖片 53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9" name="矩形 58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315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2443489" y="2332088"/>
            <a:ext cx="2360363" cy="1941324"/>
            <a:chOff x="5675311" y="1700397"/>
            <a:chExt cx="2840116" cy="2035161"/>
          </a:xfrm>
        </p:grpSpPr>
        <p:sp>
          <p:nvSpPr>
            <p:cNvPr id="26" name="矩形 25"/>
            <p:cNvSpPr/>
            <p:nvPr/>
          </p:nvSpPr>
          <p:spPr>
            <a:xfrm>
              <a:off x="5675311" y="2181982"/>
              <a:ext cx="2035503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Service</a:t>
              </a:r>
              <a:r>
                <a:rPr kumimoji="1" lang="en-US" altLang="zh-TW" sz="14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Price</a:t>
              </a: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400" dirty="0">
                  <a:latin typeface="Heiti TC Light"/>
                  <a:ea typeface="Heiti TC Light"/>
                  <a:cs typeface="Heiti TC Light"/>
                </a:rPr>
                <a:t>Food</a:t>
              </a:r>
              <a:r>
                <a:rPr kumimoji="1" lang="en-US" altLang="zh-TW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 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553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rgbClr val="D9D9D9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4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400" dirty="0"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400" dirty="0"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8771" y="1700397"/>
              <a:ext cx="1062705" cy="354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6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4761583" y="3797278"/>
            <a:ext cx="1142234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lunch </a:t>
            </a:r>
            <a:r>
              <a:rPr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午餐</a:t>
            </a:r>
            <a:endParaRPr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flavor </a:t>
            </a:r>
            <a:r>
              <a:rPr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口味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dish </a:t>
            </a:r>
            <a:r>
              <a:rPr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菜餚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4" name="圖片 53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9" name="矩形 58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76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CCCCCC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rgbClr val="CCCCCC"/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283800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69017" y="3009416"/>
            <a:ext cx="126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Heiti TC Light"/>
                <a:ea typeface="Heiti TC Light"/>
                <a:cs typeface="Heiti TC Light"/>
              </a:rPr>
              <a:t>吳岱凌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654532" y="3659366"/>
            <a:ext cx="2487781" cy="111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Collaborative filtering </a:t>
            </a: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簡報製作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959521" y="2983753"/>
            <a:ext cx="126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400386" y="3678308"/>
            <a:ext cx="2487781" cy="86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資料清理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深度</a:t>
            </a:r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/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kumimoji="1"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14264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9" y="754720"/>
            <a:ext cx="3355304" cy="222903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3675" y="306952"/>
            <a:ext cx="1197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01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團隊介紹</a:t>
            </a:r>
            <a:endParaRPr lang="zh-TW" altLang="en-US" sz="1400" dirty="0">
              <a:solidFill>
                <a:srgbClr val="4968A6"/>
              </a:solidFill>
            </a:endParaRPr>
          </a:p>
        </p:txBody>
      </p:sp>
      <p:pic>
        <p:nvPicPr>
          <p:cNvPr id="3" name="圖片 2" descr="S__458752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67" y="717727"/>
            <a:ext cx="3449148" cy="22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5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E7E94C38-4C52-4D55-8F8F-A1A8E2453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27"/>
          <a:stretch/>
        </p:blipFill>
        <p:spPr>
          <a:xfrm>
            <a:off x="5514187" y="784369"/>
            <a:ext cx="812405" cy="92370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288820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781790" y="2482900"/>
            <a:ext cx="2125123" cy="1742809"/>
            <a:chOff x="5675311" y="1700397"/>
            <a:chExt cx="2840116" cy="1827050"/>
          </a:xfrm>
        </p:grpSpPr>
        <p:sp>
          <p:nvSpPr>
            <p:cNvPr id="29" name="矩形 28"/>
            <p:cNvSpPr/>
            <p:nvPr/>
          </p:nvSpPr>
          <p:spPr>
            <a:xfrm>
              <a:off x="5675311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628690" y="1700397"/>
              <a:ext cx="962867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rgbClr val="000000"/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DBE332-B85F-4F56-8E09-A7649E10E1A4}"/>
              </a:ext>
            </a:extLst>
          </p:cNvPr>
          <p:cNvSpPr txBox="1"/>
          <p:nvPr/>
        </p:nvSpPr>
        <p:spPr>
          <a:xfrm>
            <a:off x="2171668" y="4623558"/>
            <a:ext cx="626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     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Nice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location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,  good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 service  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but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a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little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slow.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1073384" y="16337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4527666" y="1633706"/>
            <a:ext cx="1313199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2249881" y="14644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39207" y="19797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881021" y="20038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cxnSp>
        <p:nvCxnSpPr>
          <p:cNvPr id="8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906913" y="20973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222723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DDBE332-B85F-4F56-8E09-A7649E10E1A4}"/>
              </a:ext>
            </a:extLst>
          </p:cNvPr>
          <p:cNvSpPr txBox="1"/>
          <p:nvPr/>
        </p:nvSpPr>
        <p:spPr>
          <a:xfrm>
            <a:off x="2282430" y="4438443"/>
            <a:ext cx="626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     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Nice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location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,  good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 service  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but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a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 little 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  slow.</a:t>
            </a:r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67C47BF0-1E66-4638-9825-2B64ED7DD08D}"/>
              </a:ext>
            </a:extLst>
          </p:cNvPr>
          <p:cNvSpPr txBox="1"/>
          <p:nvPr/>
        </p:nvSpPr>
        <p:spPr>
          <a:xfrm>
            <a:off x="2997844" y="4153525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79960A4-70A6-4F69-9A35-7FAA671EAB72}"/>
              </a:ext>
            </a:extLst>
          </p:cNvPr>
          <p:cNvSpPr txBox="1"/>
          <p:nvPr/>
        </p:nvSpPr>
        <p:spPr>
          <a:xfrm>
            <a:off x="4761173" y="4189286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293EB23-B58B-41BC-AEF4-F1794A0A75DA}"/>
              </a:ext>
            </a:extLst>
          </p:cNvPr>
          <p:cNvSpPr txBox="1"/>
          <p:nvPr/>
        </p:nvSpPr>
        <p:spPr>
          <a:xfrm>
            <a:off x="7313329" y="4189287"/>
            <a:ext cx="3552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RB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51F4A40-F7B3-4E00-922B-6EEECBD3CC7B}"/>
              </a:ext>
            </a:extLst>
          </p:cNvPr>
          <p:cNvSpPr txBox="1"/>
          <p:nvPr/>
        </p:nvSpPr>
        <p:spPr>
          <a:xfrm>
            <a:off x="8067667" y="4190526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74BB8E8A-94D1-45D3-899B-A1DD8C65BAD1}"/>
              </a:ext>
            </a:extLst>
          </p:cNvPr>
          <p:cNvSpPr txBox="1"/>
          <p:nvPr/>
        </p:nvSpPr>
        <p:spPr>
          <a:xfrm>
            <a:off x="3735113" y="4174872"/>
            <a:ext cx="39163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7EC79814-1D8C-42BF-9DFC-64B13DDE70DB}"/>
              </a:ext>
            </a:extLst>
          </p:cNvPr>
          <p:cNvSpPr txBox="1"/>
          <p:nvPr/>
        </p:nvSpPr>
        <p:spPr>
          <a:xfrm>
            <a:off x="5614071" y="4201909"/>
            <a:ext cx="420815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853AF76A-0F21-4173-B614-2FA6956946D6}"/>
              </a:ext>
            </a:extLst>
          </p:cNvPr>
          <p:cNvSpPr txBox="1"/>
          <p:nvPr/>
        </p:nvSpPr>
        <p:spPr>
          <a:xfrm>
            <a:off x="6377194" y="4214377"/>
            <a:ext cx="3634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CC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BD54839-AC13-4A50-A8ED-3AEC29E43B31}"/>
              </a:ext>
            </a:extLst>
          </p:cNvPr>
          <p:cNvSpPr txBox="1"/>
          <p:nvPr/>
        </p:nvSpPr>
        <p:spPr>
          <a:xfrm>
            <a:off x="6839482" y="4208306"/>
            <a:ext cx="39407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DT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11FCD95-3A74-4C0A-8793-26F2BA910C10}"/>
              </a:ext>
            </a:extLst>
          </p:cNvPr>
          <p:cNvSpPr/>
          <p:nvPr/>
        </p:nvSpPr>
        <p:spPr>
          <a:xfrm>
            <a:off x="3198640" y="3617305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01787F4-EEFC-4209-970B-2C40F6FEE0D6}"/>
              </a:ext>
            </a:extLst>
          </p:cNvPr>
          <p:cNvSpPr/>
          <p:nvPr/>
        </p:nvSpPr>
        <p:spPr>
          <a:xfrm>
            <a:off x="4566687" y="3424047"/>
            <a:ext cx="660175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appos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BA8250A-6B6A-4255-A4F8-3E0B42D731B3}"/>
              </a:ext>
            </a:extLst>
          </p:cNvPr>
          <p:cNvSpPr/>
          <p:nvPr/>
        </p:nvSpPr>
        <p:spPr>
          <a:xfrm>
            <a:off x="6640531" y="3076191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9" name="接點: 弧形 65">
            <a:extLst>
              <a:ext uri="{FF2B5EF4-FFF2-40B4-BE49-F238E27FC236}">
                <a16:creationId xmlns:a16="http://schemas.microsoft.com/office/drawing/2014/main" id="{D10C6D7D-E6AC-4CE1-B449-7767821DA43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511626" y="3746454"/>
            <a:ext cx="12729" cy="797301"/>
          </a:xfrm>
          <a:prstGeom prst="curvedConnector3">
            <a:avLst>
              <a:gd name="adj1" fmla="val -1795899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接點: 弧形 66">
            <a:extLst>
              <a:ext uri="{FF2B5EF4-FFF2-40B4-BE49-F238E27FC236}">
                <a16:creationId xmlns:a16="http://schemas.microsoft.com/office/drawing/2014/main" id="{7401CE32-0F12-4FAD-AEE9-AED3E1928A1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275482" y="3785511"/>
            <a:ext cx="12729" cy="797301"/>
          </a:xfrm>
          <a:prstGeom prst="curvedConnector3">
            <a:avLst>
              <a:gd name="adj1" fmla="val -179589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接點: 弧形 67">
            <a:extLst>
              <a:ext uri="{FF2B5EF4-FFF2-40B4-BE49-F238E27FC236}">
                <a16:creationId xmlns:a16="http://schemas.microsoft.com/office/drawing/2014/main" id="{5E5B26F8-AFB6-4608-8F91-25AA7CC3261E}"/>
              </a:ext>
            </a:extLst>
          </p:cNvPr>
          <p:cNvCxnSpPr>
            <a:cxnSpLocks/>
            <a:stCxn id="81" idx="0"/>
            <a:endCxn id="80" idx="0"/>
          </p:cNvCxnSpPr>
          <p:nvPr/>
        </p:nvCxnSpPr>
        <p:spPr>
          <a:xfrm rot="16200000" flipV="1">
            <a:off x="7849707" y="3830540"/>
            <a:ext cx="1239" cy="718734"/>
          </a:xfrm>
          <a:prstGeom prst="curvedConnector3">
            <a:avLst>
              <a:gd name="adj1" fmla="val 18550363"/>
            </a:avLst>
          </a:prstGeom>
          <a:ln w="9525" cmpd="sng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接點: 弧形 68">
            <a:extLst>
              <a:ext uri="{FF2B5EF4-FFF2-40B4-BE49-F238E27FC236}">
                <a16:creationId xmlns:a16="http://schemas.microsoft.com/office/drawing/2014/main" id="{CDD07BBC-785F-47FF-BAD4-72DA0F07ED43}"/>
              </a:ext>
            </a:extLst>
          </p:cNvPr>
          <p:cNvCxnSpPr>
            <a:cxnSpLocks/>
            <a:stCxn id="81" idx="0"/>
            <a:endCxn id="85" idx="0"/>
          </p:cNvCxnSpPr>
          <p:nvPr/>
        </p:nvCxnSpPr>
        <p:spPr>
          <a:xfrm rot="16200000" flipH="1" flipV="1">
            <a:off x="7614215" y="3612828"/>
            <a:ext cx="17780" cy="1173176"/>
          </a:xfrm>
          <a:prstGeom prst="curvedConnector3">
            <a:avLst>
              <a:gd name="adj1" fmla="val -1990219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接點: 弧形 69">
            <a:extLst>
              <a:ext uri="{FF2B5EF4-FFF2-40B4-BE49-F238E27FC236}">
                <a16:creationId xmlns:a16="http://schemas.microsoft.com/office/drawing/2014/main" id="{FE41AF51-F793-4F90-A750-2FC12AC01C10}"/>
              </a:ext>
            </a:extLst>
          </p:cNvPr>
          <p:cNvCxnSpPr>
            <a:cxnSpLocks/>
            <a:stCxn id="81" idx="0"/>
            <a:endCxn id="84" idx="0"/>
          </p:cNvCxnSpPr>
          <p:nvPr/>
        </p:nvCxnSpPr>
        <p:spPr>
          <a:xfrm rot="16200000" flipH="1" flipV="1">
            <a:off x="7372383" y="3377066"/>
            <a:ext cx="23851" cy="1650769"/>
          </a:xfrm>
          <a:prstGeom prst="curvedConnector3">
            <a:avLst>
              <a:gd name="adj1" fmla="val -2166362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4FF99371-073D-45C8-94DF-EDC579F7149D}"/>
              </a:ext>
            </a:extLst>
          </p:cNvPr>
          <p:cNvSpPr/>
          <p:nvPr/>
        </p:nvSpPr>
        <p:spPr>
          <a:xfrm>
            <a:off x="7263973" y="3598836"/>
            <a:ext cx="453970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det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2138750D-DA08-45B2-AFBC-72C927EAEC7B}"/>
              </a:ext>
            </a:extLst>
          </p:cNvPr>
          <p:cNvSpPr/>
          <p:nvPr/>
        </p:nvSpPr>
        <p:spPr>
          <a:xfrm>
            <a:off x="6935004" y="3368484"/>
            <a:ext cx="556563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case</a:t>
            </a:r>
          </a:p>
        </p:txBody>
      </p:sp>
      <p:cxnSp>
        <p:nvCxnSpPr>
          <p:cNvPr id="96" name="接點: 弧形 74">
            <a:extLst>
              <a:ext uri="{FF2B5EF4-FFF2-40B4-BE49-F238E27FC236}">
                <a16:creationId xmlns:a16="http://schemas.microsoft.com/office/drawing/2014/main" id="{9A79D92B-9F2B-48DD-8DFC-9D3241294D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60261" y="3282130"/>
            <a:ext cx="1824" cy="1744614"/>
          </a:xfrm>
          <a:prstGeom prst="curvedConnector3">
            <a:avLst>
              <a:gd name="adj1" fmla="val -22394846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F056D40F-2F26-441F-979C-DC5FD23D5142}"/>
              </a:ext>
            </a:extLst>
          </p:cNvPr>
          <p:cNvSpPr/>
          <p:nvPr/>
        </p:nvSpPr>
        <p:spPr>
          <a:xfrm>
            <a:off x="4953408" y="3662979"/>
            <a:ext cx="871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98" name="接點: 弧形 22">
            <a:extLst>
              <a:ext uri="{FF2B5EF4-FFF2-40B4-BE49-F238E27FC236}">
                <a16:creationId xmlns:a16="http://schemas.microsoft.com/office/drawing/2014/main" id="{F1AC9906-15EC-4B0C-B940-78BE58FE148C}"/>
              </a:ext>
            </a:extLst>
          </p:cNvPr>
          <p:cNvCxnSpPr>
            <a:stCxn id="81" idx="0"/>
            <a:endCxn id="83" idx="0"/>
          </p:cNvCxnSpPr>
          <p:nvPr/>
        </p:nvCxnSpPr>
        <p:spPr>
          <a:xfrm rot="16200000" flipH="1" flipV="1">
            <a:off x="7011394" y="3003610"/>
            <a:ext cx="11383" cy="2385214"/>
          </a:xfrm>
          <a:prstGeom prst="curvedConnector3">
            <a:avLst>
              <a:gd name="adj1" fmla="val -674006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id="{110408B6-B322-40A2-B664-F2641CFDDFB7}"/>
              </a:ext>
            </a:extLst>
          </p:cNvPr>
          <p:cNvSpPr/>
          <p:nvPr/>
        </p:nvSpPr>
        <p:spPr>
          <a:xfrm>
            <a:off x="7569366" y="3678996"/>
            <a:ext cx="640327" cy="323165"/>
          </a:xfrm>
          <a:prstGeom prst="rect">
            <a:avLst/>
          </a:prstGeom>
          <a:ln w="3175" cmpd="sng">
            <a:noFill/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1073384" y="16337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2249881" y="14644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439207" y="19797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4881021" y="20038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cxnSp>
        <p:nvCxnSpPr>
          <p:cNvPr id="11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906913" y="20973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4527666" y="1633706"/>
            <a:ext cx="1313199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781790" y="2482900"/>
            <a:ext cx="2125123" cy="1742809"/>
            <a:chOff x="5675311" y="1700397"/>
            <a:chExt cx="2840116" cy="1827050"/>
          </a:xfrm>
        </p:grpSpPr>
        <p:sp>
          <p:nvSpPr>
            <p:cNvPr id="114" name="矩形 113"/>
            <p:cNvSpPr/>
            <p:nvPr/>
          </p:nvSpPr>
          <p:spPr>
            <a:xfrm>
              <a:off x="5675311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5398" y="1700397"/>
              <a:ext cx="1069451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3417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DBE332-B85F-4F56-8E09-A7649E10E1A4}"/>
              </a:ext>
            </a:extLst>
          </p:cNvPr>
          <p:cNvSpPr txBox="1"/>
          <p:nvPr/>
        </p:nvSpPr>
        <p:spPr>
          <a:xfrm>
            <a:off x="2265836" y="4453148"/>
            <a:ext cx="626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     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Nice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  location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,  </a:t>
            </a:r>
            <a:r>
              <a:rPr lang="en-US" altLang="zh-TW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good </a:t>
            </a:r>
            <a:r>
              <a:rPr lang="zh-TW" altLang="en-US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   service   </a:t>
            </a:r>
            <a:r>
              <a:rPr lang="zh-TW" altLang="en-US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but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a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little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slow.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7C47BF0-1E66-4638-9825-2B64ED7DD08D}"/>
              </a:ext>
            </a:extLst>
          </p:cNvPr>
          <p:cNvSpPr txBox="1"/>
          <p:nvPr/>
        </p:nvSpPr>
        <p:spPr>
          <a:xfrm>
            <a:off x="3017872" y="4140388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979960A4-70A6-4F69-9A35-7FAA671EAB72}"/>
              </a:ext>
            </a:extLst>
          </p:cNvPr>
          <p:cNvSpPr txBox="1"/>
          <p:nvPr/>
        </p:nvSpPr>
        <p:spPr>
          <a:xfrm>
            <a:off x="4781201" y="4176149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293EB23-B58B-41BC-AEF4-F1794A0A75DA}"/>
              </a:ext>
            </a:extLst>
          </p:cNvPr>
          <p:cNvSpPr txBox="1"/>
          <p:nvPr/>
        </p:nvSpPr>
        <p:spPr>
          <a:xfrm>
            <a:off x="7333357" y="4176150"/>
            <a:ext cx="3552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RB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51F4A40-F7B3-4E00-922B-6EEECBD3CC7B}"/>
              </a:ext>
            </a:extLst>
          </p:cNvPr>
          <p:cNvSpPr txBox="1"/>
          <p:nvPr/>
        </p:nvSpPr>
        <p:spPr>
          <a:xfrm>
            <a:off x="8087695" y="4177389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4BB8E8A-94D1-45D3-899B-A1DD8C65BAD1}"/>
              </a:ext>
            </a:extLst>
          </p:cNvPr>
          <p:cNvSpPr txBox="1"/>
          <p:nvPr/>
        </p:nvSpPr>
        <p:spPr>
          <a:xfrm>
            <a:off x="3755141" y="4161735"/>
            <a:ext cx="39163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EC79814-1D8C-42BF-9DFC-64B13DDE70DB}"/>
              </a:ext>
            </a:extLst>
          </p:cNvPr>
          <p:cNvSpPr txBox="1"/>
          <p:nvPr/>
        </p:nvSpPr>
        <p:spPr>
          <a:xfrm>
            <a:off x="5634099" y="4188772"/>
            <a:ext cx="420815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53AF76A-0F21-4173-B614-2FA6956946D6}"/>
              </a:ext>
            </a:extLst>
          </p:cNvPr>
          <p:cNvSpPr txBox="1"/>
          <p:nvPr/>
        </p:nvSpPr>
        <p:spPr>
          <a:xfrm>
            <a:off x="6397222" y="4201240"/>
            <a:ext cx="3634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CC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9BD54839-AC13-4A50-A8ED-3AEC29E43B31}"/>
              </a:ext>
            </a:extLst>
          </p:cNvPr>
          <p:cNvSpPr txBox="1"/>
          <p:nvPr/>
        </p:nvSpPr>
        <p:spPr>
          <a:xfrm>
            <a:off x="6859510" y="4195169"/>
            <a:ext cx="39407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DT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11FCD95-3A74-4C0A-8793-26F2BA910C10}"/>
              </a:ext>
            </a:extLst>
          </p:cNvPr>
          <p:cNvSpPr/>
          <p:nvPr/>
        </p:nvSpPr>
        <p:spPr>
          <a:xfrm>
            <a:off x="3218668" y="3604168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A8250A-6B6A-4255-A4F8-3E0B42D731B3}"/>
              </a:ext>
            </a:extLst>
          </p:cNvPr>
          <p:cNvSpPr/>
          <p:nvPr/>
        </p:nvSpPr>
        <p:spPr>
          <a:xfrm>
            <a:off x="6660559" y="3063054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6" name="接點: 弧形 65">
            <a:extLst>
              <a:ext uri="{FF2B5EF4-FFF2-40B4-BE49-F238E27FC236}">
                <a16:creationId xmlns:a16="http://schemas.microsoft.com/office/drawing/2014/main" id="{D10C6D7D-E6AC-4CE1-B449-7767821DA43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531654" y="3733317"/>
            <a:ext cx="12729" cy="797301"/>
          </a:xfrm>
          <a:prstGeom prst="curvedConnector3">
            <a:avLst>
              <a:gd name="adj1" fmla="val -1795899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66">
            <a:extLst>
              <a:ext uri="{FF2B5EF4-FFF2-40B4-BE49-F238E27FC236}">
                <a16:creationId xmlns:a16="http://schemas.microsoft.com/office/drawing/2014/main" id="{7401CE32-0F12-4FAD-AEE9-AED3E1928A1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295510" y="3772374"/>
            <a:ext cx="12729" cy="797301"/>
          </a:xfrm>
          <a:prstGeom prst="curvedConnector3">
            <a:avLst>
              <a:gd name="adj1" fmla="val -179589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10408B6-B322-40A2-B664-F2641CFDDFB7}"/>
              </a:ext>
            </a:extLst>
          </p:cNvPr>
          <p:cNvSpPr/>
          <p:nvPr/>
        </p:nvSpPr>
        <p:spPr>
          <a:xfrm>
            <a:off x="7479109" y="3772514"/>
            <a:ext cx="640327" cy="323165"/>
          </a:xfrm>
          <a:prstGeom prst="rect">
            <a:avLst/>
          </a:prstGeom>
          <a:ln w="3175" cmpd="sng">
            <a:noFill/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056D40F-2F26-441F-979C-DC5FD23D5142}"/>
              </a:ext>
            </a:extLst>
          </p:cNvPr>
          <p:cNvSpPr/>
          <p:nvPr/>
        </p:nvSpPr>
        <p:spPr>
          <a:xfrm>
            <a:off x="4973436" y="3649842"/>
            <a:ext cx="871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5EB5151-E8BA-4EEC-89D9-C4A236943A75}"/>
              </a:ext>
            </a:extLst>
          </p:cNvPr>
          <p:cNvSpPr/>
          <p:nvPr/>
        </p:nvSpPr>
        <p:spPr>
          <a:xfrm>
            <a:off x="4138168" y="4791702"/>
            <a:ext cx="75518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形容詞</a:t>
            </a:r>
            <a:endParaRPr lang="zh-TW" altLang="en-US" sz="1400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01FA15E-489A-4AAA-80C5-C7D8A67A8614}"/>
              </a:ext>
            </a:extLst>
          </p:cNvPr>
          <p:cNvSpPr/>
          <p:nvPr/>
        </p:nvSpPr>
        <p:spPr>
          <a:xfrm>
            <a:off x="5060549" y="4791702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名詞</a:t>
            </a:r>
            <a:endParaRPr lang="zh-TW" altLang="en-US" sz="1400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93" name="接點: 弧形 22">
            <a:extLst>
              <a:ext uri="{FF2B5EF4-FFF2-40B4-BE49-F238E27FC236}">
                <a16:creationId xmlns:a16="http://schemas.microsoft.com/office/drawing/2014/main" id="{F1AC9906-15EC-4B0C-B940-78BE58FE148C}"/>
              </a:ext>
            </a:extLst>
          </p:cNvPr>
          <p:cNvCxnSpPr/>
          <p:nvPr/>
        </p:nvCxnSpPr>
        <p:spPr>
          <a:xfrm rot="16200000" flipH="1" flipV="1">
            <a:off x="6997745" y="2984346"/>
            <a:ext cx="11383" cy="2385214"/>
          </a:xfrm>
          <a:prstGeom prst="curvedConnector3">
            <a:avLst>
              <a:gd name="adj1" fmla="val -674006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AF24EEDF-EF49-4156-A157-A2AD28601A05}"/>
              </a:ext>
            </a:extLst>
          </p:cNvPr>
          <p:cNvSpPr/>
          <p:nvPr/>
        </p:nvSpPr>
        <p:spPr>
          <a:xfrm>
            <a:off x="4662390" y="3313197"/>
            <a:ext cx="1454244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兩詞之間的關係</a:t>
            </a:r>
            <a:endParaRPr lang="zh-TW" altLang="en-US" sz="1400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53" name="接點: 弧形 67">
            <a:extLst>
              <a:ext uri="{FF2B5EF4-FFF2-40B4-BE49-F238E27FC236}">
                <a16:creationId xmlns:a16="http://schemas.microsoft.com/office/drawing/2014/main" id="{5E5B26F8-AFB6-4608-8F91-25AA7CC326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9735" y="3817403"/>
            <a:ext cx="1239" cy="718734"/>
          </a:xfrm>
          <a:prstGeom prst="curvedConnector3">
            <a:avLst>
              <a:gd name="adj1" fmla="val 18550363"/>
            </a:avLst>
          </a:prstGeom>
          <a:ln w="9525" cmpd="sng"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1073384" y="16337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2249881" y="14644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39207" y="19797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4881021" y="20038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906913" y="20973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4527666" y="1633706"/>
            <a:ext cx="1313199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781790" y="2482900"/>
            <a:ext cx="2125123" cy="1742809"/>
            <a:chOff x="5675311" y="1700397"/>
            <a:chExt cx="2840116" cy="1827050"/>
          </a:xfrm>
        </p:grpSpPr>
        <p:sp>
          <p:nvSpPr>
            <p:cNvPr id="64" name="矩形 63"/>
            <p:cNvSpPr/>
            <p:nvPr/>
          </p:nvSpPr>
          <p:spPr>
            <a:xfrm>
              <a:off x="5675311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5398" y="1700397"/>
              <a:ext cx="1069451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7850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DBE332-B85F-4F56-8E09-A7649E10E1A4}"/>
              </a:ext>
            </a:extLst>
          </p:cNvPr>
          <p:cNvSpPr txBox="1"/>
          <p:nvPr/>
        </p:nvSpPr>
        <p:spPr>
          <a:xfrm>
            <a:off x="2265836" y="4453148"/>
            <a:ext cx="626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Heiti TC Light"/>
                <a:ea typeface="Heiti TC Light"/>
                <a:cs typeface="Heiti TC Light"/>
              </a:rPr>
              <a:t>         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Nice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  location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latin typeface="Heiti TC Light"/>
                <a:ea typeface="Heiti TC Light"/>
                <a:cs typeface="Heiti TC Light"/>
              </a:rPr>
              <a:t>,  </a:t>
            </a:r>
            <a:r>
              <a:rPr lang="en-US" altLang="zh-TW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good </a:t>
            </a:r>
            <a:r>
              <a:rPr lang="zh-TW" altLang="en-US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   service   </a:t>
            </a:r>
            <a:r>
              <a:rPr lang="zh-TW" altLang="en-US" sz="1600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but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a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little 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slow.</a:t>
            </a:r>
            <a:r>
              <a:rPr lang="zh-TW" altLang="en-US" sz="1600" dirty="0">
                <a:solidFill>
                  <a:srgbClr val="D9D9D9"/>
                </a:solidFill>
                <a:latin typeface="Heiti TC Light"/>
                <a:ea typeface="Heiti TC Light"/>
                <a:cs typeface="Heiti TC Light"/>
              </a:rPr>
              <a:t>     </a:t>
            </a: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7C47BF0-1E66-4638-9825-2B64ED7DD08D}"/>
              </a:ext>
            </a:extLst>
          </p:cNvPr>
          <p:cNvSpPr txBox="1"/>
          <p:nvPr/>
        </p:nvSpPr>
        <p:spPr>
          <a:xfrm>
            <a:off x="3017872" y="4140388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979960A4-70A6-4F69-9A35-7FAA671EAB72}"/>
              </a:ext>
            </a:extLst>
          </p:cNvPr>
          <p:cNvSpPr txBox="1"/>
          <p:nvPr/>
        </p:nvSpPr>
        <p:spPr>
          <a:xfrm>
            <a:off x="4781201" y="4176149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293EB23-B58B-41BC-AEF4-F1794A0A75DA}"/>
              </a:ext>
            </a:extLst>
          </p:cNvPr>
          <p:cNvSpPr txBox="1"/>
          <p:nvPr/>
        </p:nvSpPr>
        <p:spPr>
          <a:xfrm>
            <a:off x="7333357" y="4176150"/>
            <a:ext cx="3552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RB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51F4A40-F7B3-4E00-922B-6EEECBD3CC7B}"/>
              </a:ext>
            </a:extLst>
          </p:cNvPr>
          <p:cNvSpPr txBox="1"/>
          <p:nvPr/>
        </p:nvSpPr>
        <p:spPr>
          <a:xfrm>
            <a:off x="8087695" y="4177389"/>
            <a:ext cx="284052" cy="276999"/>
          </a:xfrm>
          <a:prstGeom prst="rect">
            <a:avLst/>
          </a:prstGeom>
          <a:solidFill>
            <a:srgbClr val="4968A6"/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JJ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4BB8E8A-94D1-45D3-899B-A1DD8C65BAD1}"/>
              </a:ext>
            </a:extLst>
          </p:cNvPr>
          <p:cNvSpPr txBox="1"/>
          <p:nvPr/>
        </p:nvSpPr>
        <p:spPr>
          <a:xfrm>
            <a:off x="3755141" y="4161735"/>
            <a:ext cx="39163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EC79814-1D8C-42BF-9DFC-64B13DDE70DB}"/>
              </a:ext>
            </a:extLst>
          </p:cNvPr>
          <p:cNvSpPr txBox="1"/>
          <p:nvPr/>
        </p:nvSpPr>
        <p:spPr>
          <a:xfrm>
            <a:off x="5634099" y="4188772"/>
            <a:ext cx="420815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NN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53AF76A-0F21-4173-B614-2FA6956946D6}"/>
              </a:ext>
            </a:extLst>
          </p:cNvPr>
          <p:cNvSpPr txBox="1"/>
          <p:nvPr/>
        </p:nvSpPr>
        <p:spPr>
          <a:xfrm>
            <a:off x="6397222" y="4201240"/>
            <a:ext cx="36346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CC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9BD54839-AC13-4A50-A8ED-3AEC29E43B31}"/>
              </a:ext>
            </a:extLst>
          </p:cNvPr>
          <p:cNvSpPr txBox="1"/>
          <p:nvPr/>
        </p:nvSpPr>
        <p:spPr>
          <a:xfrm>
            <a:off x="6859510" y="4195169"/>
            <a:ext cx="394070" cy="276999"/>
          </a:xfrm>
          <a:prstGeom prst="rect">
            <a:avLst/>
          </a:prstGeom>
          <a:solidFill>
            <a:srgbClr val="4968A6"/>
          </a:solidFill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</a:rPr>
              <a:t>DT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11FCD95-3A74-4C0A-8793-26F2BA910C10}"/>
              </a:ext>
            </a:extLst>
          </p:cNvPr>
          <p:cNvSpPr/>
          <p:nvPr/>
        </p:nvSpPr>
        <p:spPr>
          <a:xfrm>
            <a:off x="3218668" y="3604168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A8250A-6B6A-4255-A4F8-3E0B42D731B3}"/>
              </a:ext>
            </a:extLst>
          </p:cNvPr>
          <p:cNvSpPr/>
          <p:nvPr/>
        </p:nvSpPr>
        <p:spPr>
          <a:xfrm>
            <a:off x="6660559" y="3063054"/>
            <a:ext cx="640327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86" name="接點: 弧形 65">
            <a:extLst>
              <a:ext uri="{FF2B5EF4-FFF2-40B4-BE49-F238E27FC236}">
                <a16:creationId xmlns:a16="http://schemas.microsoft.com/office/drawing/2014/main" id="{D10C6D7D-E6AC-4CE1-B449-7767821DA43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531654" y="3733317"/>
            <a:ext cx="12729" cy="797301"/>
          </a:xfrm>
          <a:prstGeom prst="curvedConnector3">
            <a:avLst>
              <a:gd name="adj1" fmla="val -1795899"/>
            </a:avLst>
          </a:prstGeom>
          <a:ln w="3175" cmpd="sng"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接點: 弧形 66">
            <a:extLst>
              <a:ext uri="{FF2B5EF4-FFF2-40B4-BE49-F238E27FC236}">
                <a16:creationId xmlns:a16="http://schemas.microsoft.com/office/drawing/2014/main" id="{7401CE32-0F12-4FAD-AEE9-AED3E1928A1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295510" y="3772374"/>
            <a:ext cx="12729" cy="797301"/>
          </a:xfrm>
          <a:prstGeom prst="curvedConnector3">
            <a:avLst>
              <a:gd name="adj1" fmla="val -179589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10408B6-B322-40A2-B664-F2641CFDDFB7}"/>
              </a:ext>
            </a:extLst>
          </p:cNvPr>
          <p:cNvSpPr/>
          <p:nvPr/>
        </p:nvSpPr>
        <p:spPr>
          <a:xfrm>
            <a:off x="7479109" y="3772514"/>
            <a:ext cx="640327" cy="323165"/>
          </a:xfrm>
          <a:prstGeom prst="rect">
            <a:avLst/>
          </a:prstGeom>
          <a:ln w="3175" cmpd="sng">
            <a:noFill/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F056D40F-2F26-441F-979C-DC5FD23D5142}"/>
              </a:ext>
            </a:extLst>
          </p:cNvPr>
          <p:cNvSpPr/>
          <p:nvPr/>
        </p:nvSpPr>
        <p:spPr>
          <a:xfrm>
            <a:off x="4973436" y="3649842"/>
            <a:ext cx="8710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b="1" dirty="0" err="1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amod</a:t>
            </a:r>
            <a:endParaRPr kumimoji="1" lang="en-US" altLang="zh-TW" sz="1200" b="1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93" name="接點: 弧形 22">
            <a:extLst>
              <a:ext uri="{FF2B5EF4-FFF2-40B4-BE49-F238E27FC236}">
                <a16:creationId xmlns:a16="http://schemas.microsoft.com/office/drawing/2014/main" id="{F1AC9906-15EC-4B0C-B940-78BE58FE148C}"/>
              </a:ext>
            </a:extLst>
          </p:cNvPr>
          <p:cNvCxnSpPr/>
          <p:nvPr/>
        </p:nvCxnSpPr>
        <p:spPr>
          <a:xfrm rot="16200000" flipH="1" flipV="1">
            <a:off x="6997745" y="2984346"/>
            <a:ext cx="11383" cy="2385214"/>
          </a:xfrm>
          <a:prstGeom prst="curvedConnector3">
            <a:avLst>
              <a:gd name="adj1" fmla="val -6740069"/>
            </a:avLst>
          </a:prstGeom>
          <a:ln w="9525" cmpd="sng">
            <a:solidFill>
              <a:srgbClr val="4968A6"/>
            </a:solidFill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4054969" y="5071559"/>
            <a:ext cx="873673" cy="307777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A345967-E8F7-47ED-A4D8-9D9201C0FD52}"/>
              </a:ext>
            </a:extLst>
          </p:cNvPr>
          <p:cNvSpPr txBox="1"/>
          <p:nvPr/>
        </p:nvSpPr>
        <p:spPr>
          <a:xfrm>
            <a:off x="4651543" y="2358571"/>
            <a:ext cx="1048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amazing </a:t>
            </a:r>
          </a:p>
          <a:p>
            <a:pPr algn="ctr"/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…</a:t>
            </a:r>
          </a:p>
        </p:txBody>
      </p:sp>
      <p:cxnSp>
        <p:nvCxnSpPr>
          <p:cNvPr id="54" name="接點: 弧形 67">
            <a:extLst>
              <a:ext uri="{FF2B5EF4-FFF2-40B4-BE49-F238E27FC236}">
                <a16:creationId xmlns:a16="http://schemas.microsoft.com/office/drawing/2014/main" id="{5E5B26F8-AFB6-4608-8F91-25AA7CC326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9735" y="3817403"/>
            <a:ext cx="1239" cy="718734"/>
          </a:xfrm>
          <a:prstGeom prst="curvedConnector3">
            <a:avLst>
              <a:gd name="adj1" fmla="val 18550363"/>
            </a:avLst>
          </a:prstGeom>
          <a:ln w="9525" cmpd="sng">
            <a:prstDash val="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1073384" y="16337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4527666" y="1633706"/>
            <a:ext cx="1313199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2249881" y="14644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39207" y="19797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4881021" y="20038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cxnSp>
        <p:nvCxnSpPr>
          <p:cNvPr id="62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906913" y="20973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C1779D8E-3F22-4986-97ED-79BB7821CF33}"/>
              </a:ext>
            </a:extLst>
          </p:cNvPr>
          <p:cNvGrpSpPr/>
          <p:nvPr/>
        </p:nvGrpSpPr>
        <p:grpSpPr>
          <a:xfrm>
            <a:off x="781790" y="2482900"/>
            <a:ext cx="2125123" cy="1742809"/>
            <a:chOff x="5675311" y="1700397"/>
            <a:chExt cx="2840116" cy="1827050"/>
          </a:xfrm>
        </p:grpSpPr>
        <p:sp>
          <p:nvSpPr>
            <p:cNvPr id="64" name="矩形 63"/>
            <p:cNvSpPr/>
            <p:nvPr/>
          </p:nvSpPr>
          <p:spPr>
            <a:xfrm>
              <a:off x="5675311" y="2181982"/>
              <a:ext cx="2035503" cy="1345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Service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Place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Atmosphere 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Price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TW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Food 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473093A-FDD3-44F3-B6F2-4DA6A4871F3C}"/>
                </a:ext>
              </a:extLst>
            </p:cNvPr>
            <p:cNvSpPr/>
            <p:nvPr/>
          </p:nvSpPr>
          <p:spPr>
            <a:xfrm>
              <a:off x="7710814" y="2178300"/>
              <a:ext cx="710727" cy="1345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服務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位置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氣氛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價格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TW" altLang="en-US" sz="1200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食物</a:t>
              </a:r>
              <a:endPara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9983D30-89CB-4D48-9891-4F53978DB2AB}"/>
                </a:ext>
              </a:extLst>
            </p:cNvPr>
            <p:cNvCxnSpPr/>
            <p:nvPr/>
          </p:nvCxnSpPr>
          <p:spPr>
            <a:xfrm>
              <a:off x="5741074" y="2108527"/>
              <a:ext cx="277435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C7A5B70-EF62-4430-B021-78EA39909A44}"/>
                </a:ext>
              </a:extLst>
            </p:cNvPr>
            <p:cNvSpPr txBox="1"/>
            <p:nvPr/>
          </p:nvSpPr>
          <p:spPr>
            <a:xfrm>
              <a:off x="6575398" y="1700397"/>
              <a:ext cx="1069451" cy="290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200" b="1" dirty="0">
                  <a:solidFill>
                    <a:schemeClr val="bg1">
                      <a:lumMod val="85000"/>
                    </a:schemeClr>
                  </a:solidFill>
                  <a:latin typeface="Heiti TC Light"/>
                  <a:ea typeface="Heiti TC Light"/>
                  <a:cs typeface="Heiti TC Light"/>
                </a:rPr>
                <a:t>五大特質</a:t>
              </a:r>
              <a:endParaRPr lang="zh-TW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114017AA-CA28-4A88-832A-7F05712E0070}"/>
              </a:ext>
            </a:extLst>
          </p:cNvPr>
          <p:cNvSpPr/>
          <p:nvPr/>
        </p:nvSpPr>
        <p:spPr>
          <a:xfrm>
            <a:off x="4138168" y="4791702"/>
            <a:ext cx="75518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形容詞</a:t>
            </a:r>
            <a:endParaRPr lang="zh-TW" altLang="en-US" sz="1400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94A464A-E3D2-45AF-B271-26405B894D22}"/>
              </a:ext>
            </a:extLst>
          </p:cNvPr>
          <p:cNvSpPr/>
          <p:nvPr/>
        </p:nvSpPr>
        <p:spPr>
          <a:xfrm>
            <a:off x="5060549" y="4791702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kumimoji="1" lang="zh-TW" altLang="en-US" sz="1400" b="1" dirty="0">
                <a:solidFill>
                  <a:srgbClr val="A3351A"/>
                </a:solidFill>
                <a:latin typeface="Heiti TC Light"/>
                <a:ea typeface="Heiti TC Light"/>
                <a:cs typeface="Heiti TC Light"/>
              </a:rPr>
              <a:t>名詞</a:t>
            </a:r>
            <a:endParaRPr lang="zh-TW" altLang="en-US" sz="1400" dirty="0">
              <a:solidFill>
                <a:srgbClr val="A3351A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32883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E7E94C38-4C52-4D55-8F8F-A1A8E2453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27"/>
          <a:stretch/>
        </p:blipFill>
        <p:spPr>
          <a:xfrm>
            <a:off x="5514187" y="784369"/>
            <a:ext cx="812405" cy="92370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rgbClr val="4968A6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1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2634039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3479148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988348" y="2475834"/>
            <a:ext cx="3695098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( 0.2345556 , 0.6849237 , 0.11234555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( 0.4345009 , 0.7309724 , 0.39986501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( 0.2901128 , 0.1119273 , 0.88495060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51" name="直線接點 5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59" name="圖片 58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61" name="矩形 60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3" name="直線接點 62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915695" y="1523406"/>
            <a:ext cx="1313199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1269050" y="1893510"/>
            <a:ext cx="646980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1935280" y="13079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861126" y="1522891"/>
            <a:ext cx="835208" cy="267944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cxnSp>
        <p:nvCxnSpPr>
          <p:cNvPr id="75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218212" y="1991890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A345967-E8F7-47ED-A4D8-9D9201C0FD52}"/>
              </a:ext>
            </a:extLst>
          </p:cNvPr>
          <p:cNvSpPr txBox="1"/>
          <p:nvPr/>
        </p:nvSpPr>
        <p:spPr>
          <a:xfrm>
            <a:off x="950767" y="2552948"/>
            <a:ext cx="1267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/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/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amazing </a:t>
            </a:r>
          </a:p>
          <a:p>
            <a:pPr algn="ctr"/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46135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</p:spTree>
    <p:extLst>
      <p:ext uri="{BB962C8B-B14F-4D97-AF65-F5344CB8AC3E}">
        <p14:creationId xmlns:p14="http://schemas.microsoft.com/office/powerpoint/2010/main" val="2063887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4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  <p:sp>
        <p:nvSpPr>
          <p:cNvPr id="50" name="矩形 49"/>
          <p:cNvSpPr/>
          <p:nvPr/>
        </p:nvSpPr>
        <p:spPr>
          <a:xfrm>
            <a:off x="-1788509" y="4476808"/>
            <a:ext cx="732461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7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094897" y="221240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atin typeface="Heiti TC Light"/>
                <a:ea typeface="Heiti TC Light"/>
                <a:cs typeface="Heiti TC Light"/>
              </a:rPr>
              <a:t>核心能力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45551" y="1671875"/>
            <a:ext cx="22911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02</a:t>
            </a:r>
            <a:endParaRPr kumimoji="1" lang="zh-TW" altLang="en-US" sz="12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3486355"/>
            <a:ext cx="3075555" cy="12451"/>
          </a:xfrm>
          <a:prstGeom prst="line">
            <a:avLst/>
          </a:prstGeom>
          <a:ln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20654" y="2228506"/>
            <a:ext cx="3270996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01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團隊介紹</a:t>
            </a:r>
            <a:endParaRPr kumimoji="1" lang="en-US" altLang="zh-TW" sz="20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marL="457200" indent="-457200" algn="ctr">
              <a:lnSpc>
                <a:spcPct val="120000"/>
              </a:lnSpc>
              <a:buAutoNum type="arabicPlain"/>
            </a:pPr>
            <a:endParaRPr kumimoji="1" lang="zh-TW" altLang="en-US" sz="20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03	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專案價值</a:t>
            </a:r>
            <a:b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04	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sp>
        <p:nvSpPr>
          <p:cNvPr id="7" name="矩形 6"/>
          <p:cNvSpPr/>
          <p:nvPr/>
        </p:nvSpPr>
        <p:spPr>
          <a:xfrm>
            <a:off x="6573118" y="3743647"/>
            <a:ext cx="219599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05	       </a:t>
            </a:r>
            <a:r>
              <a:rPr kumimoji="1" lang="zh-TW" altLang="en-US" sz="2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20247592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58224" y="2375023"/>
            <a:ext cx="113994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amazing 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03358" y="2355827"/>
            <a:ext cx="3675404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( 0.2345556 , 0.6849237 , 0.11234555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( 0.4345009 , 0.7309724 , 0.39986501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( 0.2901128 , 0.1119273 , 0.88495060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70" name="圖片 69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1" name="文字方塊 7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72" name="矩形 7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4" name="直線接點 7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cxnSp>
        <p:nvCxnSpPr>
          <p:cNvPr id="7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6926" y="2728022"/>
            <a:ext cx="559037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6754494" y="2728022"/>
            <a:ext cx="704227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1" name="矩形 80"/>
          <p:cNvSpPr/>
          <p:nvPr/>
        </p:nvSpPr>
        <p:spPr>
          <a:xfrm>
            <a:off x="8337469" y="2302457"/>
            <a:ext cx="392923" cy="860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-1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+1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5365341" y="2355827"/>
            <a:ext cx="124808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great   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awsome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bad      -1</a:t>
            </a:r>
          </a:p>
          <a:p>
            <a:pPr algn="ctr">
              <a:lnSpc>
                <a:spcPct val="120000"/>
              </a:lnSpc>
            </a:pPr>
            <a:r>
              <a:rPr kumimoji="1" lang="mr-IN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…</a:t>
            </a:r>
            <a:endParaRPr kumimoji="1" lang="en-US" altLang="zh-TW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41996" y="1584841"/>
            <a:ext cx="835208" cy="267944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32" name="矩形 31"/>
          <p:cNvSpPr/>
          <p:nvPr/>
        </p:nvSpPr>
        <p:spPr>
          <a:xfrm>
            <a:off x="7524820" y="1748514"/>
            <a:ext cx="913219" cy="241983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900862" y="1949424"/>
            <a:ext cx="1183265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3590217" y="1313389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872310" y="2142608"/>
            <a:ext cx="4418985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2" name="文字方塊 41"/>
          <p:cNvSpPr txBox="1"/>
          <p:nvPr/>
        </p:nvSpPr>
        <p:spPr>
          <a:xfrm>
            <a:off x="7494949" y="2355827"/>
            <a:ext cx="841679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amazing </a:t>
            </a:r>
          </a:p>
        </p:txBody>
      </p:sp>
    </p:spTree>
    <p:extLst>
      <p:ext uri="{BB962C8B-B14F-4D97-AF65-F5344CB8AC3E}">
        <p14:creationId xmlns:p14="http://schemas.microsoft.com/office/powerpoint/2010/main" val="1927617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58224" y="2375023"/>
            <a:ext cx="1139945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amazing</a:t>
            </a:r>
          </a:p>
          <a:p>
            <a:pPr algn="ctr">
              <a:lnSpc>
                <a:spcPct val="120000"/>
              </a:lnSpc>
            </a:pP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903358" y="2355827"/>
            <a:ext cx="3675404" cy="104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( 0.2345556 , 0.6849237 , 0.11234555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( 0.4345009 , 0.7309724 , 0.39986501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3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( 0.2901128 , 0.1119273 , 0.88495060</a:t>
            </a: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…....... 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</a:t>
            </a:r>
            <a:endParaRPr kumimoji="1" lang="zh-TW" altLang="en-US" sz="12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70" name="圖片 69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71" name="文字方塊 70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72" name="矩形 71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74" name="直線接點 73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cxnSp>
        <p:nvCxnSpPr>
          <p:cNvPr id="7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6926" y="2728022"/>
            <a:ext cx="559037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8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6754494" y="2728022"/>
            <a:ext cx="704227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81" name="矩形 80"/>
          <p:cNvSpPr/>
          <p:nvPr/>
        </p:nvSpPr>
        <p:spPr>
          <a:xfrm>
            <a:off x="8337469" y="2302457"/>
            <a:ext cx="392923" cy="860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-1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+1</a:t>
            </a:r>
          </a:p>
        </p:txBody>
      </p:sp>
      <p:sp>
        <p:nvSpPr>
          <p:cNvPr id="82" name="文字方塊 81"/>
          <p:cNvSpPr txBox="1"/>
          <p:nvPr/>
        </p:nvSpPr>
        <p:spPr>
          <a:xfrm>
            <a:off x="5365341" y="2355827"/>
            <a:ext cx="1248087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great   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awsome</a:t>
            </a: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+1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bad      -1</a:t>
            </a:r>
          </a:p>
          <a:p>
            <a:pPr algn="ctr">
              <a:lnSpc>
                <a:spcPct val="120000"/>
              </a:lnSpc>
            </a:pPr>
            <a:r>
              <a:rPr kumimoji="1" lang="mr-IN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…</a:t>
            </a:r>
            <a:endParaRPr kumimoji="1" lang="en-US" altLang="zh-TW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900862" y="3919139"/>
            <a:ext cx="148602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not * good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not * bad 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…</a:t>
            </a:r>
          </a:p>
        </p:txBody>
      </p:sp>
      <p:sp>
        <p:nvSpPr>
          <p:cNvPr id="89" name="文字方塊 88"/>
          <p:cNvSpPr txBox="1"/>
          <p:nvPr/>
        </p:nvSpPr>
        <p:spPr>
          <a:xfrm>
            <a:off x="5039656" y="3732646"/>
            <a:ext cx="17841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(-1) * good (+1)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(-1) * bad (-1) </a:t>
            </a:r>
          </a:p>
          <a:p>
            <a:pPr algn="ctr">
              <a:lnSpc>
                <a:spcPct val="150000"/>
              </a:lnSpc>
            </a:pPr>
            <a:r>
              <a:rPr kumimoji="1" lang="mr-IN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…</a:t>
            </a:r>
            <a:endParaRPr kumimoji="1"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366708" y="3954663"/>
            <a:ext cx="392923" cy="860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-1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400" dirty="0">
                <a:latin typeface="Heiti TC Light"/>
                <a:ea typeface="Heiti TC Light"/>
                <a:cs typeface="Heiti TC Light"/>
              </a:rPr>
              <a:t>+1</a:t>
            </a:r>
          </a:p>
          <a:p>
            <a:pPr algn="ctr">
              <a:lnSpc>
                <a:spcPct val="120000"/>
              </a:lnSpc>
            </a:pPr>
            <a:endParaRPr kumimoji="1" lang="en-US" altLang="zh-TW" sz="1400" dirty="0"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00862" y="3464368"/>
            <a:ext cx="1423051" cy="307777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否定詞</a:t>
            </a:r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* </a:t>
            </a:r>
            <a:r>
              <a:rPr kumimoji="1" lang="zh-TW" altLang="en-US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1" name="矩形 30"/>
          <p:cNvSpPr/>
          <p:nvPr/>
        </p:nvSpPr>
        <p:spPr>
          <a:xfrm>
            <a:off x="1041996" y="1584841"/>
            <a:ext cx="835208" cy="267944"/>
          </a:xfrm>
          <a:prstGeom prst="rect">
            <a:avLst/>
          </a:prstGeom>
          <a:solidFill>
            <a:srgbClr val="4968A6">
              <a:alpha val="4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32" name="矩形 31"/>
          <p:cNvSpPr/>
          <p:nvPr/>
        </p:nvSpPr>
        <p:spPr>
          <a:xfrm>
            <a:off x="7524820" y="1748514"/>
            <a:ext cx="913219" cy="241983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900862" y="1949424"/>
            <a:ext cx="1183265" cy="27699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3590217" y="1313389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2872310" y="2142608"/>
            <a:ext cx="4418985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2" name="文字方塊 41"/>
          <p:cNvSpPr txBox="1"/>
          <p:nvPr/>
        </p:nvSpPr>
        <p:spPr>
          <a:xfrm>
            <a:off x="7494949" y="2355827"/>
            <a:ext cx="841679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awful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good</a:t>
            </a:r>
          </a:p>
          <a:p>
            <a:pPr algn="ctr">
              <a:lnSpc>
                <a:spcPct val="120000"/>
              </a:lnSpc>
            </a:pP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amazing</a:t>
            </a:r>
          </a:p>
          <a:p>
            <a:pPr algn="ctr">
              <a:lnSpc>
                <a:spcPct val="120000"/>
              </a:lnSpc>
            </a:pPr>
            <a:r>
              <a:rPr kumimoji="1" lang="mr-IN" altLang="zh-TW" sz="1200" dirty="0">
                <a:latin typeface="Heiti TC Light"/>
                <a:ea typeface="Heiti TC Light"/>
                <a:cs typeface="Heiti TC Light"/>
              </a:rPr>
              <a:t>…</a:t>
            </a:r>
            <a:r>
              <a:rPr kumimoji="1" lang="en-US" altLang="zh-TW" sz="1200" dirty="0"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7368975" y="3919139"/>
            <a:ext cx="104478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not * good</a:t>
            </a:r>
            <a:r>
              <a:rPr kumimoji="1" lang="zh-TW" altLang="en-US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en-US" altLang="zh-TW" sz="1200" dirty="0">
              <a:solidFill>
                <a:srgbClr val="000000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not * bad 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>
                <a:solidFill>
                  <a:srgbClr val="000000"/>
                </a:solidFill>
                <a:latin typeface="Heiti TC Light"/>
                <a:ea typeface="Heiti TC Light"/>
                <a:cs typeface="Heiti TC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674207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4002127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專案實作流程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246323" y="3"/>
            <a:ext cx="159245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FFFF"/>
                </a:solidFill>
                <a:latin typeface="黑體-繁 中黑"/>
                <a:ea typeface="黑體-繁 中黑"/>
                <a:cs typeface="黑體-繁 中黑"/>
              </a:rPr>
              <a:t>專案時間計畫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D77295-F5C0-40D9-A6D5-7C13D1829DED}"/>
              </a:ext>
            </a:extLst>
          </p:cNvPr>
          <p:cNvSpPr txBox="1"/>
          <p:nvPr/>
        </p:nvSpPr>
        <p:spPr>
          <a:xfrm>
            <a:off x="960837" y="1492624"/>
            <a:ext cx="2027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Step1</a:t>
            </a:r>
          </a:p>
          <a:p>
            <a:pPr algn="ctr"/>
            <a:r>
              <a:rPr kumimoji="1" lang="zh-TW" altLang="en-US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計算各詞</a:t>
            </a: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TF-IDF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consulting-message.png">
            <a:extLst>
              <a:ext uri="{FF2B5EF4-FFF2-40B4-BE49-F238E27FC236}">
                <a16:creationId xmlns:a16="http://schemas.microsoft.com/office/drawing/2014/main" id="{4E688987-021D-4DD7-BD59-E5249BA2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4" y="1708072"/>
            <a:ext cx="707454" cy="707454"/>
          </a:xfrm>
          <a:prstGeom prst="rect">
            <a:avLst/>
          </a:prstGeom>
        </p:spPr>
      </p:pic>
      <p:cxnSp>
        <p:nvCxnSpPr>
          <p:cNvPr id="34" name="Google Shape;239;p45">
            <a:extLst>
              <a:ext uri="{FF2B5EF4-FFF2-40B4-BE49-F238E27FC236}">
                <a16:creationId xmlns:a16="http://schemas.microsoft.com/office/drawing/2014/main" id="{071A69D2-4646-4AE5-968F-E298F99890B7}"/>
              </a:ext>
            </a:extLst>
          </p:cNvPr>
          <p:cNvCxnSpPr>
            <a:cxnSpLocks/>
          </p:cNvCxnSpPr>
          <p:nvPr/>
        </p:nvCxnSpPr>
        <p:spPr>
          <a:xfrm>
            <a:off x="-2903571" y="2911994"/>
            <a:ext cx="1225063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文字方塊 3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5" name="直線接點 34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2" name="圖片 41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44" name="矩形 43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64E98B7-035D-4B90-9AA6-2EA51E9436FC}"/>
              </a:ext>
            </a:extLst>
          </p:cNvPr>
          <p:cNvSpPr txBox="1"/>
          <p:nvPr/>
        </p:nvSpPr>
        <p:spPr>
          <a:xfrm>
            <a:off x="2872310" y="1661906"/>
            <a:ext cx="1319084" cy="276999"/>
          </a:xfrm>
          <a:prstGeom prst="rect">
            <a:avLst/>
          </a:prstGeom>
          <a:solidFill>
            <a:srgbClr val="4968A6">
              <a:alpha val="39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建立目標字字典</a:t>
            </a:r>
            <a:r>
              <a:rPr kumimoji="1" lang="en-US" altLang="zh-TW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endParaRPr kumimoji="1" lang="zh-TW" altLang="en-US" sz="12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D94631-99E9-4B2F-A8D8-E8FA0D88E5FB}"/>
              </a:ext>
            </a:extLst>
          </p:cNvPr>
          <p:cNvSpPr/>
          <p:nvPr/>
        </p:nvSpPr>
        <p:spPr>
          <a:xfrm>
            <a:off x="6326592" y="1661906"/>
            <a:ext cx="1313199" cy="276999"/>
          </a:xfrm>
          <a:prstGeom prst="rect">
            <a:avLst/>
          </a:prstGeom>
          <a:solidFill>
            <a:srgbClr val="4968A6">
              <a:alpha val="39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建立關聯詞字庫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F84F56-EE93-40D6-844F-B8C2FAC4DD35}"/>
              </a:ext>
            </a:extLst>
          </p:cNvPr>
          <p:cNvSpPr txBox="1"/>
          <p:nvPr/>
        </p:nvSpPr>
        <p:spPr>
          <a:xfrm>
            <a:off x="4048807" y="1492624"/>
            <a:ext cx="24381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Step2 </a:t>
            </a:r>
            <a:b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Dependency Parsing 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679947" y="2032010"/>
            <a:ext cx="646980" cy="276999"/>
          </a:xfrm>
          <a:prstGeom prst="rect">
            <a:avLst/>
          </a:prstGeom>
          <a:solidFill>
            <a:srgbClr val="4968A6">
              <a:alpha val="3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關聯詞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346177" y="1446462"/>
            <a:ext cx="1923643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3</a:t>
            </a:r>
          </a:p>
          <a:p>
            <a:pPr algn="ctr"/>
            <a:r>
              <a:rPr kumimoji="1"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word2Vec</a:t>
            </a:r>
            <a:endParaRPr kumimoji="1"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75173" y="2920876"/>
            <a:ext cx="835208" cy="267944"/>
          </a:xfrm>
          <a:prstGeom prst="rect">
            <a:avLst/>
          </a:prstGeom>
          <a:solidFill>
            <a:srgbClr val="4968A6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詞向量化</a:t>
            </a:r>
          </a:p>
        </p:txBody>
      </p:sp>
      <p:sp>
        <p:nvSpPr>
          <p:cNvPr id="51" name="矩形 50"/>
          <p:cNvSpPr/>
          <p:nvPr/>
        </p:nvSpPr>
        <p:spPr>
          <a:xfrm>
            <a:off x="4680470" y="2946837"/>
            <a:ext cx="913219" cy="241983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情感分類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734039" y="3285459"/>
            <a:ext cx="1183265" cy="276999"/>
          </a:xfrm>
          <a:prstGeom prst="rect">
            <a:avLst/>
          </a:prstGeom>
          <a:solidFill>
            <a:srgbClr val="4968A6">
              <a:alpha val="3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向量化後的詞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786851" y="2675804"/>
            <a:ext cx="28988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Step 4</a:t>
            </a:r>
          </a:p>
          <a:p>
            <a:pPr algn="ctr"/>
            <a:r>
              <a:rPr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丟入情緒字庫做</a:t>
            </a:r>
            <a:r>
              <a:rPr kumimoji="1" lang="zh-TW" altLang="en-US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b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200" b="1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opinion-lexicon-English / Bing Liu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6535966-486F-4DCD-A81F-68B76453AA7B}"/>
              </a:ext>
            </a:extLst>
          </p:cNvPr>
          <p:cNvSpPr txBox="1"/>
          <p:nvPr/>
        </p:nvSpPr>
        <p:spPr>
          <a:xfrm>
            <a:off x="5353846" y="2830442"/>
            <a:ext cx="24658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Step5     </a:t>
            </a:r>
          </a:p>
          <a:p>
            <a:pPr algn="ctr"/>
            <a:r>
              <a:rPr kumimoji="1"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針對五大特質計算分數</a:t>
            </a:r>
          </a:p>
        </p:txBody>
      </p:sp>
      <p:cxnSp>
        <p:nvCxnSpPr>
          <p:cNvPr id="57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1292777" y="2125565"/>
            <a:ext cx="1386824" cy="296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8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4705839" y="2125565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9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7629109" y="2130390"/>
            <a:ext cx="1296014" cy="0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0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 flipV="1">
            <a:off x="2483306" y="3505023"/>
            <a:ext cx="1877262" cy="18235"/>
          </a:xfrm>
          <a:prstGeom prst="straightConnector1">
            <a:avLst/>
          </a:prstGeom>
          <a:noFill/>
          <a:ln w="31750" cap="flat" cmpd="sng">
            <a:solidFill>
              <a:schemeClr val="bg1">
                <a:lumMod val="85000"/>
              </a:schemeClr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61" name="Google Shape;239;p45">
            <a:extLst>
              <a:ext uri="{FF2B5EF4-FFF2-40B4-BE49-F238E27FC236}">
                <a16:creationId xmlns:a16="http://schemas.microsoft.com/office/drawing/2014/main" id="{0E581AD0-7D53-47BE-BDAB-BDCB701AE5C8}"/>
              </a:ext>
            </a:extLst>
          </p:cNvPr>
          <p:cNvCxnSpPr>
            <a:cxnSpLocks/>
          </p:cNvCxnSpPr>
          <p:nvPr/>
        </p:nvCxnSpPr>
        <p:spPr>
          <a:xfrm>
            <a:off x="5781526" y="3505023"/>
            <a:ext cx="1775222" cy="0"/>
          </a:xfrm>
          <a:prstGeom prst="straightConnector1">
            <a:avLst/>
          </a:prstGeom>
          <a:noFill/>
          <a:ln w="31750" cap="flat" cmpd="sng">
            <a:solidFill>
              <a:srgbClr val="4968A6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62" name="矩形 61"/>
          <p:cNvSpPr/>
          <p:nvPr/>
        </p:nvSpPr>
        <p:spPr>
          <a:xfrm>
            <a:off x="7816310" y="2816738"/>
            <a:ext cx="1308009" cy="465739"/>
          </a:xfrm>
          <a:prstGeom prst="rect">
            <a:avLst/>
          </a:prstGeom>
          <a:noFill/>
          <a:ln w="381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作為機器學習</a:t>
            </a:r>
            <a:br>
              <a:rPr kumimoji="1" lang="en-US" altLang="zh-TW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特徵欄位</a:t>
            </a:r>
          </a:p>
        </p:txBody>
      </p:sp>
      <p:sp>
        <p:nvSpPr>
          <p:cNvPr id="54" name="矩形 53"/>
          <p:cNvSpPr/>
          <p:nvPr/>
        </p:nvSpPr>
        <p:spPr>
          <a:xfrm>
            <a:off x="3238133" y="2007999"/>
            <a:ext cx="732461" cy="276999"/>
          </a:xfrm>
          <a:prstGeom prst="rect">
            <a:avLst/>
          </a:prstGeom>
          <a:solidFill>
            <a:srgbClr val="4968A6">
              <a:alpha val="46000"/>
            </a:srgbClr>
          </a:solidFill>
          <a:ln w="38100" cmpd="sng"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目標字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709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AEEA562-C359-42C2-B409-99D61B8FA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4" t="14204"/>
          <a:stretch/>
        </p:blipFill>
        <p:spPr>
          <a:xfrm>
            <a:off x="1304486" y="1606900"/>
            <a:ext cx="6812687" cy="348231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B4436BD-6854-43EE-AFC7-C15074949CE7}"/>
              </a:ext>
            </a:extLst>
          </p:cNvPr>
          <p:cNvSpPr/>
          <p:nvPr/>
        </p:nvSpPr>
        <p:spPr>
          <a:xfrm>
            <a:off x="3718144" y="1670166"/>
            <a:ext cx="3728150" cy="232229"/>
          </a:xfrm>
          <a:prstGeom prst="rect">
            <a:avLst/>
          </a:prstGeom>
          <a:noFill/>
          <a:ln w="38100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3" name="圖片 32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5" name="矩形 34"/>
          <p:cNvSpPr/>
          <p:nvPr/>
        </p:nvSpPr>
        <p:spPr>
          <a:xfrm>
            <a:off x="2872310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988348" y="358917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3490147" y="622416"/>
            <a:ext cx="0" cy="85216"/>
          </a:xfrm>
          <a:prstGeom prst="line">
            <a:avLst/>
          </a:prstGeom>
          <a:ln w="190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3009699" y="661000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chemeClr val="bg1">
                    <a:lumMod val="85000"/>
                  </a:schemeClr>
                </a:solidFill>
                <a:latin typeface="Heiti TC Light"/>
                <a:ea typeface="Heiti TC Light"/>
                <a:cs typeface="Heiti TC Light"/>
              </a:rPr>
              <a:t>資料清理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3009699" y="821121"/>
            <a:ext cx="960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0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文本分析</a:t>
            </a:r>
          </a:p>
        </p:txBody>
      </p:sp>
    </p:spTree>
    <p:extLst>
      <p:ext uri="{BB962C8B-B14F-4D97-AF65-F5344CB8AC3E}">
        <p14:creationId xmlns:p14="http://schemas.microsoft.com/office/powerpoint/2010/main" val="2951948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41" name="圖片 40" descr="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65" y="2549474"/>
            <a:ext cx="680999" cy="650114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44" y="2583218"/>
            <a:ext cx="745763" cy="745763"/>
          </a:xfrm>
          <a:prstGeom prst="rect">
            <a:avLst/>
          </a:prstGeom>
        </p:spPr>
      </p:pic>
      <p:pic>
        <p:nvPicPr>
          <p:cNvPr id="27" name="圖片 26" descr="下載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59" y="3558612"/>
            <a:ext cx="2429764" cy="76867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40680" y="1919493"/>
            <a:ext cx="1378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5" name="圖片 34" descr="computer (1)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36" name="圖片 35" descr="chip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pic>
        <p:nvPicPr>
          <p:cNvPr id="38" name="圖片 37" descr="computer (2).png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619850" cy="619850"/>
          </a:xfrm>
          <a:prstGeom prst="rect">
            <a:avLst/>
          </a:prstGeom>
        </p:spPr>
      </p:pic>
      <p:pic>
        <p:nvPicPr>
          <p:cNvPr id="40" name="圖片 39" descr="chip (1).png"/>
          <p:cNvPicPr>
            <a:picLocks noChangeAspect="1"/>
          </p:cNvPicPr>
          <p:nvPr/>
        </p:nvPicPr>
        <p:blipFill>
          <a:blip r:embed="rId11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5611867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5611867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7215750" y="245181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 flipV="1">
            <a:off x="7215750" y="258676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90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messageImage_15609324329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0" y="622416"/>
            <a:ext cx="8437713" cy="4917986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7" name="直線接點 2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4" name="圖片 33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林庭宇</a:t>
            </a:r>
          </a:p>
        </p:txBody>
      </p:sp>
      <p:sp>
        <p:nvSpPr>
          <p:cNvPr id="36" name="矩形 35"/>
          <p:cNvSpPr/>
          <p:nvPr/>
        </p:nvSpPr>
        <p:spPr>
          <a:xfrm>
            <a:off x="4271828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43352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2371" y="314639"/>
            <a:ext cx="155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840680" y="1817332"/>
            <a:ext cx="137835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</a:t>
            </a:r>
            <a:br>
              <a:rPr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de-DE" altLang="zh-TW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6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82872" y="2020445"/>
            <a:ext cx="1130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8" name="圖片 27" descr="comput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87" y="2528486"/>
            <a:ext cx="650114" cy="650114"/>
          </a:xfrm>
          <a:prstGeom prst="rect">
            <a:avLst/>
          </a:prstGeom>
        </p:spPr>
      </p:pic>
      <p:pic>
        <p:nvPicPr>
          <p:cNvPr id="39" name="圖片 38" descr="chi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2448262"/>
            <a:ext cx="796919" cy="7177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8367" y="1832801"/>
            <a:ext cx="1424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de-DE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2" name="圖片 1" descr="database (1).png"/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2515869"/>
            <a:ext cx="613509" cy="650114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173554" y="1937036"/>
            <a:ext cx="1430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匯入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關聯式資料庫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10003" y="2045713"/>
            <a:ext cx="1355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da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73" y="2448262"/>
            <a:ext cx="719961" cy="719961"/>
          </a:xfrm>
          <a:prstGeom prst="rect">
            <a:avLst/>
          </a:prstGeom>
        </p:spPr>
      </p:pic>
      <p:pic>
        <p:nvPicPr>
          <p:cNvPr id="41" name="圖片 40" descr="grap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65" y="2549474"/>
            <a:ext cx="680999" cy="650114"/>
          </a:xfrm>
          <a:prstGeom prst="rect">
            <a:avLst/>
          </a:prstGeom>
        </p:spPr>
      </p:pic>
      <p:pic>
        <p:nvPicPr>
          <p:cNvPr id="25" name="圖片 24" descr="data (2).png"/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58" y="2583218"/>
            <a:ext cx="817076" cy="683977"/>
          </a:xfrm>
          <a:prstGeom prst="rect">
            <a:avLst/>
          </a:prstGeom>
        </p:spPr>
      </p:pic>
      <p:pic>
        <p:nvPicPr>
          <p:cNvPr id="26" name="圖片 25" descr="computer (2)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0" y="2618155"/>
            <a:ext cx="723518" cy="723518"/>
          </a:xfrm>
          <a:prstGeom prst="rect">
            <a:avLst/>
          </a:prstGeom>
        </p:spPr>
      </p:pic>
      <p:pic>
        <p:nvPicPr>
          <p:cNvPr id="29" name="圖片 28" descr="chip (1).png"/>
          <p:cNvPicPr>
            <a:picLocks noChangeAspect="1"/>
          </p:cNvPicPr>
          <p:nvPr/>
        </p:nvPicPr>
        <p:blipFill>
          <a:blip r:embed="rId9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64" y="2503218"/>
            <a:ext cx="809167" cy="809167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2122420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2122420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3804663" y="2448262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3804663" y="2583218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圖片 20" descr="spreadsheet-cell-row.png"/>
          <p:cNvPicPr>
            <a:picLocks noChangeAspect="1"/>
          </p:cNvPicPr>
          <p:nvPr/>
        </p:nvPicPr>
        <p:blipFill>
          <a:blip r:embed="rId10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56" y="2583218"/>
            <a:ext cx="683351" cy="683351"/>
          </a:xfrm>
          <a:prstGeom prst="rect">
            <a:avLst/>
          </a:prstGeom>
        </p:spPr>
      </p:pic>
      <p:cxnSp>
        <p:nvCxnSpPr>
          <p:cNvPr id="22" name="直線接點 21"/>
          <p:cNvCxnSpPr/>
          <p:nvPr/>
        </p:nvCxnSpPr>
        <p:spPr>
          <a:xfrm>
            <a:off x="5615149" y="2515740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5615149" y="2650696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219032" y="2531739"/>
            <a:ext cx="184187" cy="134956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7219032" y="2666695"/>
            <a:ext cx="184187" cy="138373"/>
          </a:xfrm>
          <a:prstGeom prst="line">
            <a:avLst/>
          </a:prstGeom>
          <a:ln w="635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圖片 34" descr="1_hdwjXl1x4Q3VXmL7UG1XrQ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5840680" y="3631971"/>
            <a:ext cx="1828469" cy="579662"/>
          </a:xfrm>
          <a:prstGeom prst="rect">
            <a:avLst/>
          </a:prstGeom>
        </p:spPr>
      </p:pic>
      <p:pic>
        <p:nvPicPr>
          <p:cNvPr id="36" name="圖片 35" descr="maxresdefault.jp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7995" r="7515" b="15083"/>
          <a:stretch/>
        </p:blipFill>
        <p:spPr>
          <a:xfrm>
            <a:off x="5799336" y="4377409"/>
            <a:ext cx="2282608" cy="9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616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9" y="2451264"/>
            <a:ext cx="4139998" cy="3111941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1" name="直線接點 30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7" name="圖片 36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39" name="矩形 38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5808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9" y="2451264"/>
            <a:ext cx="4139998" cy="3111941"/>
          </a:xfrm>
          <a:prstGeom prst="rect">
            <a:avLst/>
          </a:prstGeom>
        </p:spPr>
      </p:pic>
      <p:pic>
        <p:nvPicPr>
          <p:cNvPr id="4" name="圖片 3" descr="hadoop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7" y="3820243"/>
            <a:ext cx="2074888" cy="1006705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34" name="直線接點 3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39" name="圖片 38" descr="manager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41" name="矩形 40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2994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19" y="2451264"/>
            <a:ext cx="4139998" cy="3111941"/>
          </a:xfrm>
          <a:prstGeom prst="rect">
            <a:avLst/>
          </a:prstGeom>
        </p:spPr>
      </p:pic>
      <p:pic>
        <p:nvPicPr>
          <p:cNvPr id="5" name="圖片 4" descr="hadoop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7" y="3820243"/>
            <a:ext cx="2074888" cy="1006705"/>
          </a:xfrm>
          <a:prstGeom prst="rect">
            <a:avLst/>
          </a:prstGeom>
        </p:spPr>
      </p:pic>
      <p:pic>
        <p:nvPicPr>
          <p:cNvPr id="11" name="圖片 10" descr="1_hdwjXl1x4Q3VXmL7UG1XrQ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4369399" y="1431393"/>
            <a:ext cx="1562818" cy="6492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234685" y="1996258"/>
            <a:ext cx="192873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多</a:t>
            </a:r>
            <a:r>
              <a:rPr lang="zh-TW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集</a:t>
            </a:r>
            <a:r>
              <a:rPr lang="zh-CHT" altLang="en-US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群一致化管理</a:t>
            </a:r>
          </a:p>
        </p:txBody>
      </p:sp>
      <p:cxnSp>
        <p:nvCxnSpPr>
          <p:cNvPr id="13" name="直線接點 12"/>
          <p:cNvCxnSpPr/>
          <p:nvPr/>
        </p:nvCxnSpPr>
        <p:spPr>
          <a:xfrm>
            <a:off x="4489570" y="2451264"/>
            <a:ext cx="1598579" cy="0"/>
          </a:xfrm>
          <a:prstGeom prst="line">
            <a:avLst/>
          </a:prstGeom>
          <a:ln>
            <a:solidFill>
              <a:srgbClr val="4968A6"/>
            </a:solidFill>
            <a:headEnd type="none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410101" y="2451264"/>
            <a:ext cx="79469" cy="349657"/>
          </a:xfrm>
          <a:prstGeom prst="line">
            <a:avLst/>
          </a:prstGeom>
          <a:ln>
            <a:solidFill>
              <a:srgbClr val="4968A6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43" name="直線接點 42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48" name="圖片 47" descr="manager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50" name="矩形 49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822241" y="1731570"/>
            <a:ext cx="3569409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2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利用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與遠端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Server</a:t>
            </a: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溝通並控制機群</a:t>
            </a:r>
          </a:p>
          <a:p>
            <a:pPr algn="ctr" fontAlgn="base">
              <a:lnSpc>
                <a:spcPct val="120000"/>
              </a:lnSpc>
            </a:pP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一致化配置及安裝</a:t>
            </a:r>
            <a:r>
              <a:rPr lang="en-US" altLang="zh-TW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,</a:t>
            </a:r>
            <a:r>
              <a:rPr lang="zh-TW" altLang="en-US" sz="12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並同步更新及環境維護</a:t>
            </a:r>
          </a:p>
        </p:txBody>
      </p:sp>
    </p:spTree>
    <p:extLst>
      <p:ext uri="{BB962C8B-B14F-4D97-AF65-F5344CB8AC3E}">
        <p14:creationId xmlns:p14="http://schemas.microsoft.com/office/powerpoint/2010/main" val="151393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1960261" y="2999073"/>
            <a:ext cx="1790299" cy="1791395"/>
          </a:xfrm>
          <a:prstGeom prst="ellipse">
            <a:avLst/>
          </a:prstGeom>
          <a:solidFill>
            <a:srgbClr val="4968A6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832753" y="2845906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3686662" y="805323"/>
            <a:ext cx="1790299" cy="1791395"/>
          </a:xfrm>
          <a:prstGeom prst="ellipse">
            <a:avLst/>
          </a:prstGeom>
          <a:solidFill>
            <a:srgbClr val="4968A6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等腰三角形 2"/>
          <p:cNvSpPr/>
          <p:nvPr/>
        </p:nvSpPr>
        <p:spPr>
          <a:xfrm>
            <a:off x="2881671" y="1605975"/>
            <a:ext cx="3781488" cy="2288796"/>
          </a:xfrm>
          <a:prstGeom prst="triangle">
            <a:avLst>
              <a:gd name="adj" fmla="val 45707"/>
            </a:avLst>
          </a:prstGeom>
          <a:noFill/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738202" y="3007572"/>
            <a:ext cx="1790299" cy="1791395"/>
          </a:xfrm>
          <a:prstGeom prst="ellipse">
            <a:avLst/>
          </a:prstGeom>
          <a:solidFill>
            <a:srgbClr val="4968A6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799" y="319184"/>
            <a:ext cx="1191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02  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核心能力 </a:t>
            </a:r>
          </a:p>
        </p:txBody>
      </p:sp>
      <p:cxnSp>
        <p:nvCxnSpPr>
          <p:cNvPr id="14" name="直線接點 13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238936" y="4358109"/>
            <a:ext cx="18466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276219" y="472534"/>
            <a:ext cx="1001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趙上涵</a:t>
            </a:r>
          </a:p>
        </p:txBody>
      </p:sp>
      <p:pic>
        <p:nvPicPr>
          <p:cNvPr id="16" name="圖片 15" descr="manager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33" y="407735"/>
            <a:ext cx="504136" cy="504136"/>
          </a:xfrm>
          <a:prstGeom prst="rect">
            <a:avLst/>
          </a:prstGeom>
        </p:spPr>
      </p:pic>
      <p:pic>
        <p:nvPicPr>
          <p:cNvPr id="21" name="圖片 20" descr="1_hdwjXl1x4Q3VXmL7UG1XrQ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1343299" y="911871"/>
            <a:ext cx="1918763" cy="661646"/>
          </a:xfrm>
          <a:prstGeom prst="rect">
            <a:avLst/>
          </a:prstGeom>
        </p:spPr>
      </p:pic>
      <p:pic>
        <p:nvPicPr>
          <p:cNvPr id="6" name="圖片 5" descr="maxresdefaul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27995" r="7515" b="15083"/>
          <a:stretch/>
        </p:blipFill>
        <p:spPr>
          <a:xfrm>
            <a:off x="1455896" y="1573517"/>
            <a:ext cx="2059986" cy="838378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564212" y="651973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610694" y="2854405"/>
            <a:ext cx="2046482" cy="2080732"/>
          </a:xfrm>
          <a:prstGeom prst="ellipse">
            <a:avLst/>
          </a:prstGeom>
          <a:noFill/>
          <a:ln w="12700" cmpd="sng"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3750560" y="1427465"/>
            <a:ext cx="17264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Ambari</a:t>
            </a:r>
            <a:r>
              <a:rPr lang="en-US" altLang="zh-CHT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r>
              <a:rPr lang="en-US" altLang="zh-CHT" sz="1600" b="1" dirty="0" err="1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Ansible</a:t>
            </a:r>
            <a:endParaRPr lang="en-US" altLang="zh-CHT" sz="1600" b="1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自動化大數據</a:t>
            </a:r>
            <a:br>
              <a:rPr lang="en-US" altLang="zh-TW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平台架設</a:t>
            </a:r>
            <a:r>
              <a:rPr lang="zh-CHT" altLang="en-US" sz="1600" b="1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748527" y="3546214"/>
            <a:ext cx="1779974" cy="697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機器學習</a:t>
            </a:r>
            <a:endParaRPr lang="en-US" altLang="zh-CHT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10000"/>
              </a:lnSpc>
            </a:pPr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深度學習</a:t>
            </a:r>
            <a:r>
              <a:rPr lang="en-US" altLang="zh-CHT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   </a:t>
            </a:r>
          </a:p>
        </p:txBody>
      </p:sp>
      <p:sp>
        <p:nvSpPr>
          <p:cNvPr id="20" name="矩形 19"/>
          <p:cNvSpPr/>
          <p:nvPr/>
        </p:nvSpPr>
        <p:spPr>
          <a:xfrm>
            <a:off x="2327673" y="37420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HT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文</a:t>
            </a:r>
            <a:r>
              <a:rPr lang="zh-TW" altLang="en-US" sz="1800" b="1" dirty="0">
                <a:solidFill>
                  <a:srgbClr val="FFFFFF"/>
                </a:solidFill>
                <a:latin typeface="Heiti TC Light"/>
                <a:ea typeface="Heiti TC Light"/>
                <a:cs typeface="Heiti TC Light"/>
              </a:rPr>
              <a:t>本分析</a:t>
            </a:r>
            <a:endParaRPr lang="zh-CHT" altLang="en-US" sz="1800" b="1" dirty="0">
              <a:solidFill>
                <a:srgbClr val="FFFFF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6116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088" y="1950403"/>
            <a:ext cx="3581358" cy="1357185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藉由撰寫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”Playbook”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，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實現從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server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端管理多機群架構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可依需求改變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Client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的群組及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接受命令的對象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維持多機群環境一致化管理</a:t>
            </a:r>
          </a:p>
        </p:txBody>
      </p:sp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70DD4B-23BB-4FBA-B9E2-F06424A3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71" y="797714"/>
            <a:ext cx="5577040" cy="45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50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088" y="1950403"/>
            <a:ext cx="3581358" cy="1357185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藉由撰寫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”Playbook”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，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實現從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server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端管理多機群架構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可依需求改變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Client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的群組及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接受命令的對象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維持多機群環境一致化管理</a:t>
            </a:r>
          </a:p>
        </p:txBody>
      </p:sp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70DD4B-23BB-4FBA-B9E2-F06424A3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71" y="797714"/>
            <a:ext cx="5577040" cy="45061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9FDB630-45BD-4E7A-B348-F29284456F1D}"/>
              </a:ext>
            </a:extLst>
          </p:cNvPr>
          <p:cNvSpPr/>
          <p:nvPr/>
        </p:nvSpPr>
        <p:spPr>
          <a:xfrm>
            <a:off x="3867993" y="1149695"/>
            <a:ext cx="2494839" cy="194332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511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088" y="1950403"/>
            <a:ext cx="3581358" cy="1357185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藉由撰寫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”Playbook”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，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實現從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server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端管理多機群架構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可依需求改變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Client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的群組及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接受命令的對象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維持多機群環境一致化管理</a:t>
            </a:r>
          </a:p>
        </p:txBody>
      </p:sp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70DD4B-23BB-4FBA-B9E2-F06424A3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71" y="797714"/>
            <a:ext cx="5577040" cy="45061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9FDB630-45BD-4E7A-B348-F29284456F1D}"/>
              </a:ext>
            </a:extLst>
          </p:cNvPr>
          <p:cNvSpPr/>
          <p:nvPr/>
        </p:nvSpPr>
        <p:spPr>
          <a:xfrm>
            <a:off x="3867992" y="3002145"/>
            <a:ext cx="4899397" cy="598811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662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088" y="1950403"/>
            <a:ext cx="3581358" cy="1357185"/>
          </a:xfrm>
          <a:prstGeom prst="rect">
            <a:avLst/>
          </a:prstGeom>
        </p:spPr>
        <p:txBody>
          <a:bodyPr wrap="square" lIns="71012" tIns="35506" rIns="71012" bIns="35506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藉由撰寫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”Playbook”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，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實現從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server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端管理多機群架構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可依需求改變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Client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的群組及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接受命令的對象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維持多機群環境一致化管理</a:t>
            </a:r>
          </a:p>
        </p:txBody>
      </p:sp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70DD4B-23BB-4FBA-B9E2-F06424A3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71" y="797714"/>
            <a:ext cx="5577040" cy="45061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9FDB630-45BD-4E7A-B348-F29284456F1D}"/>
              </a:ext>
            </a:extLst>
          </p:cNvPr>
          <p:cNvSpPr/>
          <p:nvPr/>
        </p:nvSpPr>
        <p:spPr>
          <a:xfrm>
            <a:off x="3867992" y="3926933"/>
            <a:ext cx="4899397" cy="1276546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772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4C2FFEC-FEF9-4D57-B3DF-C490C37910F9}"/>
              </a:ext>
            </a:extLst>
          </p:cNvPr>
          <p:cNvSpPr txBox="1"/>
          <p:nvPr/>
        </p:nvSpPr>
        <p:spPr>
          <a:xfrm>
            <a:off x="0" y="2785266"/>
            <a:ext cx="276198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實作統一安裝</a:t>
            </a:r>
            <a:b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</a:b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Apache Maven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與</a:t>
            </a:r>
            <a:r>
              <a:rPr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HDP-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util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10000"/>
              </a:lnSpc>
            </a:pP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  <a:latin typeface="Heiti TC Light"/>
                <a:ea typeface="Heiti TC Light"/>
                <a:cs typeface="Heiti TC Light"/>
              </a:rPr>
              <a:t>Install_Maven_HDP.yml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A835715-FBC8-4A1F-86EE-1067536FC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988" y="1471222"/>
            <a:ext cx="6629661" cy="35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9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A41A6DA-B6E5-4DB3-BC73-081F726A8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6" y="2163510"/>
            <a:ext cx="8733386" cy="29327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82257-D24C-4E52-8C02-1E0A3E092777}"/>
              </a:ext>
            </a:extLst>
          </p:cNvPr>
          <p:cNvSpPr txBox="1"/>
          <p:nvPr/>
        </p:nvSpPr>
        <p:spPr>
          <a:xfrm>
            <a:off x="2500855" y="1204059"/>
            <a:ext cx="293556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實作叢集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無密碼登入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4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sshpasswordless.yml</a:t>
            </a:r>
            <a:endParaRPr lang="zh-TW" altLang="en-US" sz="14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655297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A41A6DA-B6E5-4DB3-BC73-081F726A8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6" y="2163510"/>
            <a:ext cx="8733386" cy="29327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82257-D24C-4E52-8C02-1E0A3E092777}"/>
              </a:ext>
            </a:extLst>
          </p:cNvPr>
          <p:cNvSpPr txBox="1"/>
          <p:nvPr/>
        </p:nvSpPr>
        <p:spPr>
          <a:xfrm>
            <a:off x="2500855" y="1204059"/>
            <a:ext cx="293556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實作叢集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無密碼登入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4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sshpasswordless.yml</a:t>
            </a:r>
            <a:endParaRPr lang="zh-TW" altLang="en-US" sz="14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78FA3A-C963-418A-9F33-A1CA9F7F9B2B}"/>
              </a:ext>
            </a:extLst>
          </p:cNvPr>
          <p:cNvSpPr/>
          <p:nvPr/>
        </p:nvSpPr>
        <p:spPr>
          <a:xfrm>
            <a:off x="578797" y="2940239"/>
            <a:ext cx="7955133" cy="333951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11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A41A6DA-B6E5-4DB3-BC73-081F726A8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6" y="2163510"/>
            <a:ext cx="8733386" cy="29327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82257-D24C-4E52-8C02-1E0A3E092777}"/>
              </a:ext>
            </a:extLst>
          </p:cNvPr>
          <p:cNvSpPr txBox="1"/>
          <p:nvPr/>
        </p:nvSpPr>
        <p:spPr>
          <a:xfrm>
            <a:off x="2500855" y="1204059"/>
            <a:ext cx="293556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實作叢集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無密碼登入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4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sshpasswordless.yml</a:t>
            </a:r>
            <a:endParaRPr lang="zh-TW" altLang="en-US" sz="14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78FA3A-C963-418A-9F33-A1CA9F7F9B2B}"/>
              </a:ext>
            </a:extLst>
          </p:cNvPr>
          <p:cNvSpPr/>
          <p:nvPr/>
        </p:nvSpPr>
        <p:spPr>
          <a:xfrm>
            <a:off x="458630" y="3828037"/>
            <a:ext cx="7955133" cy="931543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10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A41A6DA-B6E5-4DB3-BC73-081F726A8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6" y="2163510"/>
            <a:ext cx="8733386" cy="29327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82257-D24C-4E52-8C02-1E0A3E092777}"/>
              </a:ext>
            </a:extLst>
          </p:cNvPr>
          <p:cNvSpPr txBox="1"/>
          <p:nvPr/>
        </p:nvSpPr>
        <p:spPr>
          <a:xfrm>
            <a:off x="2500855" y="1204059"/>
            <a:ext cx="293556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實作叢集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無密碼登入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4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sshpasswordless.yml</a:t>
            </a:r>
            <a:endParaRPr lang="zh-TW" altLang="en-US" sz="14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78FA3A-C963-418A-9F33-A1CA9F7F9B2B}"/>
              </a:ext>
            </a:extLst>
          </p:cNvPr>
          <p:cNvSpPr/>
          <p:nvPr/>
        </p:nvSpPr>
        <p:spPr>
          <a:xfrm>
            <a:off x="591890" y="4722589"/>
            <a:ext cx="8485355" cy="373687"/>
          </a:xfrm>
          <a:prstGeom prst="rect">
            <a:avLst/>
          </a:prstGeom>
          <a:noFill/>
          <a:ln w="19050">
            <a:solidFill>
              <a:srgbClr val="A335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06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1_hdwjXl1x4Q3VXmL7UG1XrQ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16110" r="24604" b="9137"/>
          <a:stretch/>
        </p:blipFill>
        <p:spPr>
          <a:xfrm>
            <a:off x="286388" y="1057024"/>
            <a:ext cx="2080692" cy="86440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707" y="300114"/>
            <a:ext cx="1352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04  </a:t>
            </a:r>
            <a:r>
              <a:rPr kumimoji="1"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專案流程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286388" y="284153"/>
            <a:ext cx="8790858" cy="0"/>
          </a:xfrm>
          <a:prstGeom prst="line">
            <a:avLst/>
          </a:prstGeom>
          <a:ln w="38100" cmpd="sng">
            <a:solidFill>
              <a:srgbClr val="4968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72296" y="354599"/>
            <a:ext cx="6496042" cy="267817"/>
          </a:xfrm>
          <a:prstGeom prst="rect">
            <a:avLst/>
          </a:prstGeom>
          <a:solidFill>
            <a:srgbClr val="496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572295" y="354599"/>
            <a:ext cx="1424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非關聯式</a:t>
            </a:r>
            <a:r>
              <a:rPr lang="zh-TW" altLang="de-DE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</a:t>
            </a:r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庫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96987" y="356958"/>
            <a:ext cx="10604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資料預處理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03437" y="356068"/>
            <a:ext cx="11307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資料分析</a:t>
            </a:r>
            <a:endParaRPr lang="en-US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2" name="圖片 11" descr="manag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49" y="346350"/>
            <a:ext cx="361282" cy="36128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413763" y="374236"/>
            <a:ext cx="798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薛正暐</a:t>
            </a:r>
          </a:p>
        </p:txBody>
      </p:sp>
      <p:sp>
        <p:nvSpPr>
          <p:cNvPr id="14" name="矩形 13"/>
          <p:cNvSpPr/>
          <p:nvPr/>
        </p:nvSpPr>
        <p:spPr>
          <a:xfrm>
            <a:off x="5645429" y="374236"/>
            <a:ext cx="1236106" cy="226584"/>
          </a:xfrm>
          <a:prstGeom prst="rect">
            <a:avLst/>
          </a:prstGeom>
          <a:solidFill>
            <a:schemeClr val="bg1"/>
          </a:solidFill>
          <a:ln>
            <a:solidFill>
              <a:srgbClr val="4968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229556" y="354599"/>
            <a:ext cx="1389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匯入關聯式資料庫</a:t>
            </a:r>
            <a:r>
              <a:rPr lang="en-US" altLang="zh-TW" sz="1000" dirty="0">
                <a:solidFill>
                  <a:schemeClr val="bg1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de-DE" altLang="zh-TW" sz="1000" dirty="0">
              <a:solidFill>
                <a:schemeClr val="bg1"/>
              </a:solidFill>
              <a:latin typeface="Heiti TC Light"/>
              <a:ea typeface="Heiti TC Light"/>
              <a:cs typeface="Heiti TC Ligh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19378" y="354599"/>
            <a:ext cx="1341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</a:t>
            </a:r>
            <a:r>
              <a:rPr lang="zh-TW" altLang="de-DE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大數據平台架設</a:t>
            </a:r>
            <a:r>
              <a:rPr lang="de-DE" altLang="zh-TW" sz="1000" b="1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  </a:t>
            </a:r>
            <a:endParaRPr lang="zh-TW" altLang="de-DE" sz="1000" b="1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3496134-A283-47CA-A407-247092DA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35" y="1921431"/>
            <a:ext cx="8819176" cy="329148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82257-D24C-4E52-8C02-1E0A3E092777}"/>
              </a:ext>
            </a:extLst>
          </p:cNvPr>
          <p:cNvSpPr txBox="1"/>
          <p:nvPr/>
        </p:nvSpPr>
        <p:spPr>
          <a:xfrm>
            <a:off x="2500855" y="1193476"/>
            <a:ext cx="2935562" cy="55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實作叢集</a:t>
            </a:r>
            <a:r>
              <a:rPr lang="en-US" altLang="zh-TW" sz="1400" dirty="0" err="1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ssh</a:t>
            </a:r>
            <a:r>
              <a:rPr lang="zh-TW" altLang="en-US" sz="1400" dirty="0">
                <a:solidFill>
                  <a:srgbClr val="4968A6"/>
                </a:solidFill>
                <a:latin typeface="Heiti TC Light"/>
                <a:ea typeface="Heiti TC Light"/>
                <a:cs typeface="Heiti TC Light"/>
              </a:rPr>
              <a:t>無密碼登入</a:t>
            </a:r>
            <a:endParaRPr lang="en-US" altLang="zh-TW" sz="1400" dirty="0">
              <a:solidFill>
                <a:srgbClr val="4968A6"/>
              </a:solidFill>
              <a:latin typeface="Heiti TC Light"/>
              <a:ea typeface="Heiti TC Light"/>
              <a:cs typeface="Heiti TC Light"/>
            </a:endParaRPr>
          </a:p>
          <a:p>
            <a:pPr algn="ctr">
              <a:lnSpc>
                <a:spcPct val="120000"/>
              </a:lnSpc>
            </a:pPr>
            <a:r>
              <a:rPr lang="en-US" altLang="zh-TW" sz="1400" dirty="0" err="1">
                <a:solidFill>
                  <a:srgbClr val="BFBFBF"/>
                </a:solidFill>
                <a:latin typeface="Heiti TC Light"/>
                <a:ea typeface="Heiti TC Light"/>
                <a:cs typeface="Heiti TC Light"/>
              </a:rPr>
              <a:t>sshpasswordless.yml</a:t>
            </a:r>
            <a:endParaRPr lang="zh-TW" altLang="en-US" sz="1400" dirty="0">
              <a:solidFill>
                <a:srgbClr val="BFBFBF"/>
              </a:solidFill>
              <a:latin typeface="Heiti TC Light"/>
              <a:ea typeface="Heiti TC Light"/>
              <a:cs typeface="Heiti 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7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9572</TotalTime>
  <Words>6395</Words>
  <Application>Microsoft Office PowerPoint</Application>
  <PresentationFormat>自訂</PresentationFormat>
  <Paragraphs>2414</Paragraphs>
  <Slides>140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140</vt:i4>
      </vt:variant>
    </vt:vector>
  </HeadingPairs>
  <TitlesOfParts>
    <vt:vector size="146" baseType="lpstr">
      <vt:lpstr>Heiti TC Light</vt:lpstr>
      <vt:lpstr>Microsoft JhengHei</vt:lpstr>
      <vt:lpstr>黑體-繁 中黑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岱凌 吳</dc:creator>
  <cp:lastModifiedBy>ricardo</cp:lastModifiedBy>
  <cp:revision>308</cp:revision>
  <cp:lastPrinted>2019-06-22T13:48:00Z</cp:lastPrinted>
  <dcterms:created xsi:type="dcterms:W3CDTF">2019-06-17T07:09:40Z</dcterms:created>
  <dcterms:modified xsi:type="dcterms:W3CDTF">2019-06-26T01:04:07Z</dcterms:modified>
</cp:coreProperties>
</file>